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7" r:id="rId5"/>
  </p:sldMasterIdLst>
  <p:notesMasterIdLst>
    <p:notesMasterId r:id="rId32"/>
  </p:notesMasterIdLst>
  <p:sldIdLst>
    <p:sldId id="390" r:id="rId6"/>
    <p:sldId id="464" r:id="rId7"/>
    <p:sldId id="960" r:id="rId8"/>
    <p:sldId id="389" r:id="rId9"/>
    <p:sldId id="392" r:id="rId10"/>
    <p:sldId id="334" r:id="rId11"/>
    <p:sldId id="427" r:id="rId12"/>
    <p:sldId id="442" r:id="rId13"/>
    <p:sldId id="468" r:id="rId14"/>
    <p:sldId id="942" r:id="rId15"/>
    <p:sldId id="943" r:id="rId16"/>
    <p:sldId id="950" r:id="rId17"/>
    <p:sldId id="951" r:id="rId18"/>
    <p:sldId id="952" r:id="rId19"/>
    <p:sldId id="944" r:id="rId20"/>
    <p:sldId id="953" r:id="rId21"/>
    <p:sldId id="956" r:id="rId22"/>
    <p:sldId id="947" r:id="rId23"/>
    <p:sldId id="955" r:id="rId24"/>
    <p:sldId id="946" r:id="rId25"/>
    <p:sldId id="948" r:id="rId26"/>
    <p:sldId id="463" r:id="rId27"/>
    <p:sldId id="256" r:id="rId28"/>
    <p:sldId id="259" r:id="rId29"/>
    <p:sldId id="961" r:id="rId30"/>
    <p:sldId id="348" r:id="rId31"/>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744" userDrawn="1">
          <p15:clr>
            <a:srgbClr val="A4A3A4"/>
          </p15:clr>
        </p15:guide>
        <p15:guide id="3" orient="horz" pos="576" userDrawn="1">
          <p15:clr>
            <a:srgbClr val="A4A3A4"/>
          </p15:clr>
        </p15:guide>
        <p15:guide id="4" pos="3816" userDrawn="1">
          <p15:clr>
            <a:srgbClr val="A4A3A4"/>
          </p15:clr>
        </p15:guide>
        <p15:guide id="5" pos="1032" userDrawn="1">
          <p15:clr>
            <a:srgbClr val="A4A3A4"/>
          </p15:clr>
        </p15:guide>
        <p15:guide id="6" orient="horz" pos="12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 id="5" name="Gautam, Ankur" initials="AG" lastIdx="13" clrIdx="4">
    <p:extLst>
      <p:ext uri="{19B8F6BF-5375-455C-9EA6-DF929625EA0E}">
        <p15:presenceInfo xmlns:p15="http://schemas.microsoft.com/office/powerpoint/2012/main" userId="Gautam, Anku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AEF"/>
    <a:srgbClr val="C9CFDD"/>
    <a:srgbClr val="FFFF99"/>
    <a:srgbClr val="2AAA86"/>
    <a:srgbClr val="787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70" autoAdjust="0"/>
    <p:restoredTop sz="93979" autoAdjust="0"/>
  </p:normalViewPr>
  <p:slideViewPr>
    <p:cSldViewPr snapToGrid="0">
      <p:cViewPr>
        <p:scale>
          <a:sx n="100" d="100"/>
          <a:sy n="100" d="100"/>
        </p:scale>
        <p:origin x="432" y="432"/>
      </p:cViewPr>
      <p:guideLst>
        <p:guide orient="horz" pos="3744"/>
        <p:guide orient="horz" pos="576"/>
        <p:guide pos="3816"/>
        <p:guide pos="1032"/>
        <p:guide orient="horz" pos="1248"/>
      </p:guideLst>
    </p:cSldViewPr>
  </p:slideViewPr>
  <p:outlineViewPr>
    <p:cViewPr>
      <p:scale>
        <a:sx n="33" d="100"/>
        <a:sy n="33" d="100"/>
      </p:scale>
      <p:origin x="0" y="0"/>
    </p:cViewPr>
  </p:outlineViewPr>
  <p:notesTextViewPr>
    <p:cViewPr>
      <p:scale>
        <a:sx n="1" d="1"/>
        <a:sy n="1" d="1"/>
      </p:scale>
      <p:origin x="0" y="0"/>
    </p:cViewPr>
  </p:notesTextViewPr>
  <p:sorterViewPr>
    <p:cViewPr>
      <p:scale>
        <a:sx n="85" d="100"/>
        <a:sy n="85" d="100"/>
      </p:scale>
      <p:origin x="0" y="-7398"/>
    </p:cViewPr>
  </p:sorterViewPr>
  <p:notesViewPr>
    <p:cSldViewPr snapToGrid="0">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F4BBA-513A-49A9-B4B8-BBF4C49C8BDE}" type="datetimeFigureOut">
              <a:rPr lang="en-US" smtClean="0"/>
              <a:t>12/6/18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D8917-2830-4A6D-B5BC-F16438B0C440}" type="slidenum">
              <a:rPr lang="en-US" smtClean="0"/>
              <a:t>‹#›</a:t>
            </a:fld>
            <a:endParaRPr lang="en-US" dirty="0"/>
          </a:p>
        </p:txBody>
      </p:sp>
    </p:spTree>
    <p:extLst>
      <p:ext uri="{BB962C8B-B14F-4D97-AF65-F5344CB8AC3E}">
        <p14:creationId xmlns:p14="http://schemas.microsoft.com/office/powerpoint/2010/main" val="3489145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85B333-EB1D-6842-8C23-56184BABA9EF}" type="slidenum">
              <a:rPr lang="en-US" smtClean="0"/>
              <a:t>1</a:t>
            </a:fld>
            <a:endParaRPr lang="en-US" dirty="0"/>
          </a:p>
        </p:txBody>
      </p:sp>
    </p:spTree>
    <p:extLst>
      <p:ext uri="{BB962C8B-B14F-4D97-AF65-F5344CB8AC3E}">
        <p14:creationId xmlns:p14="http://schemas.microsoft.com/office/powerpoint/2010/main" val="959786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1" dirty="0"/>
              <a:t>Persona: </a:t>
            </a:r>
            <a:r>
              <a:rPr lang="en-US" dirty="0"/>
              <a:t>CSR </a:t>
            </a:r>
          </a:p>
          <a:p>
            <a:endParaRPr lang="en-US" dirty="0"/>
          </a:p>
          <a:p>
            <a:pPr marL="285750" indent="-285750">
              <a:buFont typeface="Arial" panose="020B0604020202020204" pitchFamily="34" charset="0"/>
              <a:buChar char="•"/>
            </a:pPr>
            <a:r>
              <a:rPr lang="en-US" b="1" dirty="0"/>
              <a:t>Workflow/Process Steps: </a:t>
            </a:r>
            <a:r>
              <a:rPr lang="en-US" dirty="0"/>
              <a:t>Verification screens that a CSR will see for verifying an Agent that calls into Service Central</a:t>
            </a:r>
          </a:p>
          <a:p>
            <a:endParaRPr lang="en-US" dirty="0"/>
          </a:p>
          <a:p>
            <a:pPr marL="285750" indent="-285750">
              <a:buFont typeface="Arial" panose="020B0604020202020204" pitchFamily="34" charset="0"/>
              <a:buChar char="•"/>
            </a:pPr>
            <a:r>
              <a:rPr lang="en-US" b="1" dirty="0"/>
              <a:t>User Interface/Design: </a:t>
            </a:r>
            <a:r>
              <a:rPr lang="en-US" dirty="0"/>
              <a:t>How will the verification screens look to the CSR</a:t>
            </a:r>
          </a:p>
          <a:p>
            <a:endParaRPr lang="en-US" dirty="0"/>
          </a:p>
          <a:p>
            <a:pPr marL="285750" indent="-285750">
              <a:buFont typeface="Arial" panose="020B0604020202020204" pitchFamily="34" charset="0"/>
              <a:buChar char="•"/>
            </a:pPr>
            <a:r>
              <a:rPr lang="en-US" b="1" dirty="0"/>
              <a:t>Business Rules: </a:t>
            </a:r>
            <a:r>
              <a:rPr lang="en-US" dirty="0"/>
              <a:t>What parameters need to be verified and screen logic</a:t>
            </a:r>
          </a:p>
          <a:p>
            <a:endParaRPr lang="en-US" dirty="0"/>
          </a:p>
        </p:txBody>
      </p:sp>
      <p:sp>
        <p:nvSpPr>
          <p:cNvPr id="4" name="Slide Number Placeholder 3"/>
          <p:cNvSpPr>
            <a:spLocks noGrp="1"/>
          </p:cNvSpPr>
          <p:nvPr>
            <p:ph type="sldNum" sz="quarter" idx="5"/>
          </p:nvPr>
        </p:nvSpPr>
        <p:spPr/>
        <p:txBody>
          <a:bodyPr/>
          <a:lstStyle/>
          <a:p>
            <a:fld id="{9085B333-EB1D-6842-8C23-56184BABA9EF}" type="slidenum">
              <a:rPr lang="en-US" smtClean="0"/>
              <a:t>17</a:t>
            </a:fld>
            <a:endParaRPr lang="en-US"/>
          </a:p>
        </p:txBody>
      </p:sp>
    </p:spTree>
    <p:extLst>
      <p:ext uri="{BB962C8B-B14F-4D97-AF65-F5344CB8AC3E}">
        <p14:creationId xmlns:p14="http://schemas.microsoft.com/office/powerpoint/2010/main" val="970627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1" dirty="0"/>
              <a:t>Persona: </a:t>
            </a:r>
            <a:r>
              <a:rPr lang="en-US" dirty="0"/>
              <a:t>CSR </a:t>
            </a:r>
          </a:p>
          <a:p>
            <a:endParaRPr lang="en-US" dirty="0"/>
          </a:p>
          <a:p>
            <a:pPr marL="285750" indent="-285750">
              <a:buFont typeface="Arial" panose="020B0604020202020204" pitchFamily="34" charset="0"/>
              <a:buChar char="•"/>
            </a:pPr>
            <a:r>
              <a:rPr lang="en-US" b="1" dirty="0"/>
              <a:t>Workflow/Process Steps: </a:t>
            </a:r>
            <a:r>
              <a:rPr lang="en-US" dirty="0"/>
              <a:t>Verification screens that a CSR will see for verifying an Agent that calls into Service Central</a:t>
            </a:r>
          </a:p>
          <a:p>
            <a:endParaRPr lang="en-US" dirty="0"/>
          </a:p>
          <a:p>
            <a:pPr marL="285750" indent="-285750">
              <a:buFont typeface="Arial" panose="020B0604020202020204" pitchFamily="34" charset="0"/>
              <a:buChar char="•"/>
            </a:pPr>
            <a:r>
              <a:rPr lang="en-US" b="1" dirty="0"/>
              <a:t>User Interface/Design: </a:t>
            </a:r>
            <a:r>
              <a:rPr lang="en-US" dirty="0"/>
              <a:t>How will the verification screens look to the CSR</a:t>
            </a:r>
          </a:p>
          <a:p>
            <a:endParaRPr lang="en-US" dirty="0"/>
          </a:p>
          <a:p>
            <a:pPr marL="285750" indent="-285750">
              <a:buFont typeface="Arial" panose="020B0604020202020204" pitchFamily="34" charset="0"/>
              <a:buChar char="•"/>
            </a:pPr>
            <a:r>
              <a:rPr lang="en-US" b="1" dirty="0"/>
              <a:t>Business Rules: </a:t>
            </a:r>
            <a:r>
              <a:rPr lang="en-US" dirty="0"/>
              <a:t>What parameters need to be verified and screen logic</a:t>
            </a:r>
          </a:p>
          <a:p>
            <a:endParaRPr lang="en-US" dirty="0"/>
          </a:p>
        </p:txBody>
      </p:sp>
      <p:sp>
        <p:nvSpPr>
          <p:cNvPr id="4" name="Slide Number Placeholder 3"/>
          <p:cNvSpPr>
            <a:spLocks noGrp="1"/>
          </p:cNvSpPr>
          <p:nvPr>
            <p:ph type="sldNum" sz="quarter" idx="5"/>
          </p:nvPr>
        </p:nvSpPr>
        <p:spPr/>
        <p:txBody>
          <a:bodyPr/>
          <a:lstStyle/>
          <a:p>
            <a:fld id="{9085B333-EB1D-6842-8C23-56184BABA9EF}" type="slidenum">
              <a:rPr lang="en-US" smtClean="0"/>
              <a:t>18</a:t>
            </a:fld>
            <a:endParaRPr lang="en-US"/>
          </a:p>
        </p:txBody>
      </p:sp>
    </p:spTree>
    <p:extLst>
      <p:ext uri="{BB962C8B-B14F-4D97-AF65-F5344CB8AC3E}">
        <p14:creationId xmlns:p14="http://schemas.microsoft.com/office/powerpoint/2010/main" val="1933080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85B333-EB1D-6842-8C23-56184BABA9EF}" type="slidenum">
              <a:rPr lang="en-US" smtClean="0"/>
              <a:t>22</a:t>
            </a:fld>
            <a:endParaRPr lang="en-US"/>
          </a:p>
        </p:txBody>
      </p:sp>
    </p:spTree>
    <p:extLst>
      <p:ext uri="{BB962C8B-B14F-4D97-AF65-F5344CB8AC3E}">
        <p14:creationId xmlns:p14="http://schemas.microsoft.com/office/powerpoint/2010/main" val="343163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3331216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85B333-EB1D-6842-8C23-56184BABA9EF}" type="slidenum">
              <a:rPr lang="en-US" smtClean="0"/>
              <a:t>3</a:t>
            </a:fld>
            <a:endParaRPr lang="en-US" dirty="0"/>
          </a:p>
        </p:txBody>
      </p:sp>
    </p:spTree>
    <p:extLst>
      <p:ext uri="{BB962C8B-B14F-4D97-AF65-F5344CB8AC3E}">
        <p14:creationId xmlns:p14="http://schemas.microsoft.com/office/powerpoint/2010/main" val="2687738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marL="0" marR="0" indent="0" algn="l" defTabSz="91311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GB" smtClean="0"/>
              <a:pPr/>
              <a:t>4</a:t>
            </a:fld>
            <a:endParaRPr lang="en-GB" dirty="0"/>
          </a:p>
        </p:txBody>
      </p:sp>
    </p:spTree>
    <p:extLst>
      <p:ext uri="{BB962C8B-B14F-4D97-AF65-F5344CB8AC3E}">
        <p14:creationId xmlns:p14="http://schemas.microsoft.com/office/powerpoint/2010/main" val="1482967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85B333-EB1D-6842-8C23-56184BABA9EF}" type="slidenum">
              <a:rPr lang="en-US" smtClean="0"/>
              <a:t>6</a:t>
            </a:fld>
            <a:endParaRPr lang="en-US" dirty="0"/>
          </a:p>
        </p:txBody>
      </p:sp>
    </p:spTree>
    <p:extLst>
      <p:ext uri="{BB962C8B-B14F-4D97-AF65-F5344CB8AC3E}">
        <p14:creationId xmlns:p14="http://schemas.microsoft.com/office/powerpoint/2010/main" val="463548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85B333-EB1D-6842-8C23-56184BABA9EF}" type="slidenum">
              <a:rPr lang="en-US" smtClean="0"/>
              <a:t>7</a:t>
            </a:fld>
            <a:endParaRPr lang="en-US" dirty="0"/>
          </a:p>
        </p:txBody>
      </p:sp>
    </p:spTree>
    <p:extLst>
      <p:ext uri="{BB962C8B-B14F-4D97-AF65-F5344CB8AC3E}">
        <p14:creationId xmlns:p14="http://schemas.microsoft.com/office/powerpoint/2010/main" val="1905350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85B333-EB1D-6842-8C23-56184BABA9EF}" type="slidenum">
              <a:rPr lang="en-US" smtClean="0"/>
              <a:t>8</a:t>
            </a:fld>
            <a:endParaRPr lang="en-US" dirty="0"/>
          </a:p>
        </p:txBody>
      </p:sp>
    </p:spTree>
    <p:extLst>
      <p:ext uri="{BB962C8B-B14F-4D97-AF65-F5344CB8AC3E}">
        <p14:creationId xmlns:p14="http://schemas.microsoft.com/office/powerpoint/2010/main" val="2707011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85B333-EB1D-6842-8C23-56184BABA9EF}" type="slidenum">
              <a:rPr lang="en-US" smtClean="0"/>
              <a:t>13</a:t>
            </a:fld>
            <a:endParaRPr lang="en-US"/>
          </a:p>
        </p:txBody>
      </p:sp>
    </p:spTree>
    <p:extLst>
      <p:ext uri="{BB962C8B-B14F-4D97-AF65-F5344CB8AC3E}">
        <p14:creationId xmlns:p14="http://schemas.microsoft.com/office/powerpoint/2010/main" val="425804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1"/>
                </a:solidFill>
                <a:latin typeface="Tahoma" panose="020B0604030504040204" pitchFamily="34" charset="0"/>
                <a:ea typeface="Tahoma" panose="020B0604030504040204" pitchFamily="34" charset="0"/>
                <a:cs typeface="Tahoma" panose="020B0604030504040204" pitchFamily="34" charset="0"/>
              </a:rPr>
              <a:t>Key Meetings to Schedule:</a:t>
            </a:r>
          </a:p>
          <a:p>
            <a:endParaRPr lang="en-US"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b="1" dirty="0">
                <a:solidFill>
                  <a:schemeClr val="accent1"/>
                </a:solidFill>
                <a:latin typeface="Tahoma" panose="020B0604030504040204" pitchFamily="34" charset="0"/>
                <a:ea typeface="Tahoma" panose="020B0604030504040204" pitchFamily="34" charset="0"/>
                <a:cs typeface="Tahoma" panose="020B0604030504040204" pitchFamily="34" charset="0"/>
              </a:rPr>
              <a:t>Requirement Sessions: </a:t>
            </a:r>
            <a:r>
              <a:rPr lang="en-US" dirty="0">
                <a:solidFill>
                  <a:schemeClr val="accent1"/>
                </a:solidFill>
                <a:latin typeface="Tahoma" panose="020B0604030504040204" pitchFamily="34" charset="0"/>
                <a:ea typeface="Tahoma" panose="020B0604030504040204" pitchFamily="34" charset="0"/>
                <a:cs typeface="Tahoma" panose="020B0604030504040204" pitchFamily="34" charset="0"/>
              </a:rPr>
              <a:t>Schedule as many as needed and ensure the PO agrees to the proposed meeting cadence</a:t>
            </a:r>
          </a:p>
          <a:p>
            <a:endParaRPr lang="en-US"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200" b="1" kern="0" dirty="0">
                <a:solidFill>
                  <a:schemeClr val="accent1"/>
                </a:solidFill>
                <a:latin typeface="Tahoma" panose="020B0604030504040204" pitchFamily="34" charset="0"/>
                <a:ea typeface="Tahoma" panose="020B0604030504040204" pitchFamily="34" charset="0"/>
                <a:cs typeface="Tahoma" panose="020B0604030504040204" pitchFamily="34" charset="0"/>
              </a:rPr>
              <a:t>User Story Sign off Sessions: </a:t>
            </a:r>
            <a:r>
              <a:rPr lang="en-US" sz="1200" kern="0" dirty="0">
                <a:solidFill>
                  <a:schemeClr val="accent1"/>
                </a:solidFill>
                <a:latin typeface="Tahoma" panose="020B0604030504040204" pitchFamily="34" charset="0"/>
                <a:ea typeface="Tahoma" panose="020B0604030504040204" pitchFamily="34" charset="0"/>
                <a:cs typeface="Tahoma" panose="020B0604030504040204" pitchFamily="34" charset="0"/>
              </a:rPr>
              <a:t>Schedule first review session at least 2 days after the first draft of user stories have been sent to the PO for review</a:t>
            </a:r>
          </a:p>
          <a:p>
            <a:endParaRPr lang="en-US" sz="1200" kern="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200" b="1" kern="0" dirty="0">
                <a:solidFill>
                  <a:schemeClr val="accent1"/>
                </a:solidFill>
                <a:latin typeface="Tahoma" panose="020B0604030504040204" pitchFamily="34" charset="0"/>
                <a:ea typeface="Tahoma" panose="020B0604030504040204" pitchFamily="34" charset="0"/>
                <a:cs typeface="Tahoma" panose="020B0604030504040204" pitchFamily="34" charset="0"/>
              </a:rPr>
              <a:t>Grooming Sessions: </a:t>
            </a:r>
            <a:r>
              <a:rPr lang="en-US" sz="1200" kern="0" dirty="0">
                <a:solidFill>
                  <a:schemeClr val="accent1"/>
                </a:solidFill>
                <a:latin typeface="Tahoma" panose="020B0604030504040204" pitchFamily="34" charset="0"/>
                <a:ea typeface="Tahoma" panose="020B0604030504040204" pitchFamily="34" charset="0"/>
                <a:cs typeface="Tahoma" panose="020B0604030504040204" pitchFamily="34" charset="0"/>
              </a:rPr>
              <a:t>Schedule grooming session with the dev team once user stories have been signed off</a:t>
            </a:r>
            <a:endParaRPr lang="en-US" sz="1200" kern="0" dirty="0">
              <a:solidFill>
                <a:schemeClr val="accent1"/>
              </a:solidFill>
              <a:latin typeface="Tahoma"/>
            </a:endParaRPr>
          </a:p>
          <a:p>
            <a:endParaRPr lang="en-US" dirty="0"/>
          </a:p>
        </p:txBody>
      </p:sp>
      <p:sp>
        <p:nvSpPr>
          <p:cNvPr id="4" name="Slide Number Placeholder 3"/>
          <p:cNvSpPr>
            <a:spLocks noGrp="1"/>
          </p:cNvSpPr>
          <p:nvPr>
            <p:ph type="sldNum" sz="quarter" idx="5"/>
          </p:nvPr>
        </p:nvSpPr>
        <p:spPr/>
        <p:txBody>
          <a:bodyPr/>
          <a:lstStyle/>
          <a:p>
            <a:fld id="{9085B333-EB1D-6842-8C23-56184BABA9EF}" type="slidenum">
              <a:rPr lang="en-US" smtClean="0"/>
              <a:t>14</a:t>
            </a:fld>
            <a:endParaRPr lang="en-US" dirty="0"/>
          </a:p>
        </p:txBody>
      </p:sp>
    </p:spTree>
    <p:extLst>
      <p:ext uri="{BB962C8B-B14F-4D97-AF65-F5344CB8AC3E}">
        <p14:creationId xmlns:p14="http://schemas.microsoft.com/office/powerpoint/2010/main" val="98960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7209513-7FA9-46A3-86DB-081CF618D09B}"/>
              </a:ext>
            </a:extLst>
          </p:cNvPr>
          <p:cNvSpPr>
            <a:spLocks noGrp="1"/>
          </p:cNvSpPr>
          <p:nvPr>
            <p:ph type="body" sz="quarter" idx="12"/>
          </p:nvPr>
        </p:nvSpPr>
        <p:spPr>
          <a:xfrm>
            <a:off x="0" y="0"/>
            <a:ext cx="3352800" cy="6858000"/>
          </a:xfrm>
          <a:solidFill>
            <a:schemeClr val="accent3"/>
          </a:solidFill>
        </p:spPr>
        <p:txBody>
          <a:bodyPr anchor="ctr"/>
          <a:lstStyle>
            <a:lvl1pPr algn="ctr">
              <a:defRPr sz="100">
                <a:solidFill>
                  <a:schemeClr val="bg1"/>
                </a:solidFill>
              </a:defRPr>
            </a:lvl1pPr>
          </a:lstStyle>
          <a:p>
            <a:pPr lvl="0"/>
            <a:endParaRPr lang="en-US" dirty="0"/>
          </a:p>
        </p:txBody>
      </p:sp>
      <p:sp>
        <p:nvSpPr>
          <p:cNvPr id="8" name="Picture Placeholder 7">
            <a:extLst>
              <a:ext uri="{FF2B5EF4-FFF2-40B4-BE49-F238E27FC236}">
                <a16:creationId xmlns:a16="http://schemas.microsoft.com/office/drawing/2014/main" id="{1E14E414-0010-4E16-B798-D0C742BFCE7D}"/>
              </a:ext>
            </a:extLst>
          </p:cNvPr>
          <p:cNvSpPr>
            <a:spLocks noGrp="1"/>
          </p:cNvSpPr>
          <p:nvPr>
            <p:ph type="pic" sz="quarter" idx="10"/>
          </p:nvPr>
        </p:nvSpPr>
        <p:spPr>
          <a:xfrm>
            <a:off x="3352800" y="0"/>
            <a:ext cx="8839200" cy="6858000"/>
          </a:xfrm>
        </p:spPr>
        <p:txBody>
          <a:bodyPr/>
          <a:lstStyle/>
          <a:p>
            <a:endParaRPr lang="en-US" dirty="0"/>
          </a:p>
        </p:txBody>
      </p:sp>
      <p:sp>
        <p:nvSpPr>
          <p:cNvPr id="3" name="Rectangle 2">
            <a:extLst>
              <a:ext uri="{FF2B5EF4-FFF2-40B4-BE49-F238E27FC236}">
                <a16:creationId xmlns:a16="http://schemas.microsoft.com/office/drawing/2014/main" id="{66D171B0-88E3-4D0F-9F44-342F0FAEB754}"/>
              </a:ext>
            </a:extLst>
          </p:cNvPr>
          <p:cNvSpPr/>
          <p:nvPr userDrawn="1"/>
        </p:nvSpPr>
        <p:spPr>
          <a:xfrm>
            <a:off x="1" y="0"/>
            <a:ext cx="3352799" cy="6858000"/>
          </a:xfrm>
          <a:prstGeom prst="rect">
            <a:avLst/>
          </a:prstGeom>
          <a:solidFill>
            <a:schemeClr val="accent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C308DB6E-F8F9-4EB1-82DE-F8348071B275}"/>
              </a:ext>
            </a:extLst>
          </p:cNvPr>
          <p:cNvSpPr>
            <a:spLocks noGrp="1"/>
          </p:cNvSpPr>
          <p:nvPr>
            <p:ph type="body" sz="quarter" idx="11"/>
          </p:nvPr>
        </p:nvSpPr>
        <p:spPr>
          <a:xfrm>
            <a:off x="141287" y="130174"/>
            <a:ext cx="4125913" cy="6577923"/>
          </a:xfrm>
          <a:solidFill>
            <a:schemeClr val="bg1"/>
          </a:solidFill>
        </p:spPr>
        <p:txBody>
          <a:bodyPr wrap="square" lIns="457200" anchor="ctr" anchorCtr="0">
            <a:noAutofit/>
          </a:bodyPr>
          <a:lstStyle>
            <a:lvl1pPr marL="0" indent="0">
              <a:buNone/>
              <a:defRPr lang="en-US" sz="4800" spc="-150" dirty="0" smtClean="0">
                <a:latin typeface="Open Sans Light" panose="020B0306030504020204" pitchFamily="34" charset="0"/>
                <a:ea typeface="Open Sans Light" panose="020B0306030504020204" pitchFamily="34" charset="0"/>
                <a:cs typeface="Open Sans Light" panose="020B0306030504020204" pitchFamily="34" charset="0"/>
              </a:defRPr>
            </a:lvl1pPr>
            <a:lvl2pPr marL="228600" indent="0">
              <a:buNone/>
              <a:defRPr lang="en-US" dirty="0" smtClean="0">
                <a:ea typeface="+mn-ea"/>
                <a:cs typeface="+mn-cs"/>
              </a:defRPr>
            </a:lvl2pPr>
            <a:lvl3pPr marL="685800" indent="0">
              <a:buNone/>
              <a:defRPr lang="en-US" sz="1800" dirty="0" smtClean="0">
                <a:ea typeface="+mn-ea"/>
                <a:cs typeface="+mn-cs"/>
              </a:defRPr>
            </a:lvl3pPr>
            <a:lvl4pPr marL="1143000" indent="0">
              <a:buNone/>
              <a:defRPr lang="en-US" sz="1800" dirty="0" smtClean="0">
                <a:ea typeface="+mn-ea"/>
                <a:cs typeface="+mn-cs"/>
              </a:defRPr>
            </a:lvl4pPr>
            <a:lvl5pPr marL="1600200" indent="0">
              <a:buNone/>
              <a:defRPr lang="en-US" sz="1800" dirty="0">
                <a:ea typeface="+mn-ea"/>
                <a:cs typeface="+mn-cs"/>
              </a:defRPr>
            </a:lvl5pPr>
          </a:lstStyle>
          <a:p>
            <a:pPr marL="0" lvl="0"/>
            <a:r>
              <a:rPr lang="en-US" dirty="0"/>
              <a:t>Edit Master text styles</a:t>
            </a:r>
          </a:p>
          <a:p>
            <a:pPr marL="457200" lvl="1"/>
            <a:r>
              <a:rPr lang="en-US" dirty="0"/>
              <a:t>Second level</a:t>
            </a:r>
          </a:p>
          <a:p>
            <a:pPr marL="914400" lvl="2"/>
            <a:r>
              <a:rPr lang="en-US" dirty="0"/>
              <a:t>Third level</a:t>
            </a:r>
          </a:p>
          <a:p>
            <a:pPr marL="1371600" lvl="3"/>
            <a:r>
              <a:rPr lang="en-US" dirty="0"/>
              <a:t>Fourth level</a:t>
            </a:r>
          </a:p>
          <a:p>
            <a:pPr marL="1828800" lvl="4"/>
            <a:r>
              <a:rPr lang="en-US" dirty="0"/>
              <a:t>Fifth level</a:t>
            </a:r>
          </a:p>
        </p:txBody>
      </p:sp>
    </p:spTree>
    <p:extLst>
      <p:ext uri="{BB962C8B-B14F-4D97-AF65-F5344CB8AC3E}">
        <p14:creationId xmlns:p14="http://schemas.microsoft.com/office/powerpoint/2010/main" val="121522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vl1pPr>
            <a:lvl2pPr>
              <a:tabLst>
                <a:tab pos="6729413" algn="r"/>
              </a:tabLst>
              <a:defRPr/>
            </a:lvl2pPr>
            <a:lvl3pPr>
              <a:tabLst>
                <a:tab pos="6729413" algn="r"/>
              </a:tabLst>
              <a:defRPr/>
            </a:lvl3pPr>
            <a:lvl4pPr>
              <a:tabLst>
                <a:tab pos="6729413" algn="r"/>
              </a:tabLst>
              <a:defRPr/>
            </a:lvl4pPr>
            <a:lvl5pPr>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1722051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_no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34712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reen separator">
    <p:spTree>
      <p:nvGrpSpPr>
        <p:cNvPr id="1" name=""/>
        <p:cNvGrpSpPr/>
        <p:nvPr/>
      </p:nvGrpSpPr>
      <p:grpSpPr>
        <a:xfrm>
          <a:off x="0" y="0"/>
          <a:ext cx="0" cy="0"/>
          <a:chOff x="0" y="0"/>
          <a:chExt cx="0" cy="0"/>
        </a:xfrm>
      </p:grpSpPr>
      <p:pic>
        <p:nvPicPr>
          <p:cNvPr id="4" name="Picture 3" descr="Green.png"/>
          <p:cNvPicPr>
            <a:picLocks noChangeAspect="1"/>
          </p:cNvPicPr>
          <p:nvPr userDrawn="1"/>
        </p:nvPicPr>
        <p:blipFill rotWithShape="1">
          <a:blip r:embed="rId2" cstate="email">
            <a:extLst>
              <a:ext uri="{28A0092B-C50C-407E-A947-70E740481C1C}">
                <a14:useLocalDpi xmlns:a14="http://schemas.microsoft.com/office/drawing/2010/main" val="0"/>
              </a:ext>
            </a:extLst>
          </a:blip>
          <a:srcRect r="6777"/>
          <a:stretch/>
        </p:blipFill>
        <p:spPr>
          <a:xfrm>
            <a:off x="0" y="0"/>
            <a:ext cx="12192000" cy="6929083"/>
          </a:xfrm>
          <a:prstGeom prst="rect">
            <a:avLst/>
          </a:prstGeom>
        </p:spPr>
      </p:pic>
      <p:sp>
        <p:nvSpPr>
          <p:cNvPr id="5" name="Title 1"/>
          <p:cNvSpPr>
            <a:spLocks noGrp="1"/>
          </p:cNvSpPr>
          <p:nvPr>
            <p:ph type="title"/>
          </p:nvPr>
        </p:nvSpPr>
        <p:spPr>
          <a:xfrm>
            <a:off x="609600" y="2977497"/>
            <a:ext cx="10829365" cy="1143000"/>
          </a:xfrm>
        </p:spPr>
        <p:txBody>
          <a:bodyPr>
            <a:noAutofit/>
          </a:bodyPr>
          <a:lstStyle>
            <a:lvl1pPr>
              <a:defRPr sz="4800" b="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72835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2192000" cy="6858000"/>
          </a:xfrm>
        </p:spPr>
        <p:txBody>
          <a:bodyPr anchor="ctr"/>
          <a:lstStyle>
            <a:lvl1pPr marL="0" indent="0" algn="ctr">
              <a:buNone/>
              <a:defRPr/>
            </a:lvl1pPr>
          </a:lstStyle>
          <a:p>
            <a:r>
              <a:rPr lang="en-US"/>
              <a:t>Insert Picture</a:t>
            </a:r>
          </a:p>
        </p:txBody>
      </p:sp>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56C0D935-D802-48C2-BA0B-1A8DBFF4C45B}" type="slidenum">
              <a:rPr lang="en-US" smtClean="0"/>
              <a:t>‹#›</a:t>
            </a:fld>
            <a:endParaRPr lang="en-US"/>
          </a:p>
        </p:txBody>
      </p:sp>
      <p:sp>
        <p:nvSpPr>
          <p:cNvPr id="8" name="Slide Number Placeholder 5"/>
          <p:cNvSpPr txBox="1">
            <a:spLocks/>
          </p:cNvSpPr>
          <p:nvPr userDrawn="1"/>
        </p:nvSpPr>
        <p:spPr>
          <a:xfrm>
            <a:off x="8610600" y="6351888"/>
            <a:ext cx="2743200"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C0D935-D802-48C2-BA0B-1A8DBFF4C45B}" type="slidenum">
              <a:rPr lang="en-US" sz="900" smtClean="0">
                <a:solidFill>
                  <a:schemeClr val="accent3"/>
                </a:solidFill>
              </a:rPr>
              <a:pPr/>
              <a:t>‹#›</a:t>
            </a:fld>
            <a:endParaRPr lang="en-US" sz="900">
              <a:solidFill>
                <a:schemeClr val="accent3"/>
              </a:solidFill>
            </a:endParaRPr>
          </a:p>
        </p:txBody>
      </p:sp>
    </p:spTree>
    <p:extLst>
      <p:ext uri="{BB962C8B-B14F-4D97-AF65-F5344CB8AC3E}">
        <p14:creationId xmlns:p14="http://schemas.microsoft.com/office/powerpoint/2010/main" val="2403613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rvices list">
    <p:spTree>
      <p:nvGrpSpPr>
        <p:cNvPr id="1" name=""/>
        <p:cNvGrpSpPr/>
        <p:nvPr/>
      </p:nvGrpSpPr>
      <p:grpSpPr>
        <a:xfrm>
          <a:off x="0" y="0"/>
          <a:ext cx="0" cy="0"/>
          <a:chOff x="0" y="0"/>
          <a:chExt cx="0" cy="0"/>
        </a:xfrm>
      </p:grpSpPr>
      <p:sp>
        <p:nvSpPr>
          <p:cNvPr id="40" name="Text Placeholder 2"/>
          <p:cNvSpPr>
            <a:spLocks noGrp="1"/>
          </p:cNvSpPr>
          <p:nvPr>
            <p:ph type="body" sz="quarter" idx="26" hasCustomPrompt="1"/>
          </p:nvPr>
        </p:nvSpPr>
        <p:spPr>
          <a:xfrm>
            <a:off x="2276360" y="2310178"/>
            <a:ext cx="3634317" cy="338655"/>
          </a:xfrm>
        </p:spPr>
        <p:txBody>
          <a:bodyPr>
            <a:noAutofit/>
          </a:bodyPr>
          <a:lstStyle>
            <a:lvl1pPr marL="0" indent="0">
              <a:lnSpc>
                <a:spcPct val="110000"/>
              </a:lnSpc>
              <a:buFont typeface="Arial" pitchFamily="34" charset="0"/>
              <a:buNone/>
              <a:defRPr sz="2133" b="1">
                <a:solidFill>
                  <a:srgbClr val="3C3C3B"/>
                </a:solidFill>
              </a:defRPr>
            </a:lvl1pPr>
            <a:lvl2pPr marL="544237" indent="0">
              <a:buFontTx/>
              <a:buNone/>
              <a:defRPr sz="2133" b="1"/>
            </a:lvl2pPr>
            <a:lvl3pPr marL="1088474" indent="0">
              <a:buFontTx/>
              <a:buNone/>
              <a:defRPr sz="2133" b="1"/>
            </a:lvl3pPr>
            <a:lvl4pPr marL="1632711" indent="0">
              <a:buFontTx/>
              <a:buNone/>
              <a:defRPr sz="2133" b="1"/>
            </a:lvl4pPr>
            <a:lvl5pPr marL="2176950" indent="0">
              <a:buFontTx/>
              <a:buNone/>
              <a:defRPr sz="2133" b="1"/>
            </a:lvl5pPr>
          </a:lstStyle>
          <a:p>
            <a:pPr lvl="0"/>
            <a:r>
              <a:rPr lang="en-US" dirty="0"/>
              <a:t>Social Media</a:t>
            </a:r>
          </a:p>
        </p:txBody>
      </p:sp>
      <p:sp>
        <p:nvSpPr>
          <p:cNvPr id="41" name="Text Placeholder 2"/>
          <p:cNvSpPr>
            <a:spLocks noGrp="1"/>
          </p:cNvSpPr>
          <p:nvPr>
            <p:ph type="body" sz="quarter" idx="27" hasCustomPrompt="1"/>
          </p:nvPr>
        </p:nvSpPr>
        <p:spPr>
          <a:xfrm>
            <a:off x="2276360" y="3798306"/>
            <a:ext cx="3634317" cy="338655"/>
          </a:xfrm>
        </p:spPr>
        <p:txBody>
          <a:bodyPr>
            <a:noAutofit/>
          </a:bodyPr>
          <a:lstStyle>
            <a:lvl1pPr marL="0" indent="0">
              <a:lnSpc>
                <a:spcPct val="110000"/>
              </a:lnSpc>
              <a:buFont typeface="Arial" pitchFamily="34" charset="0"/>
              <a:buNone/>
              <a:defRPr sz="2133" b="1">
                <a:solidFill>
                  <a:srgbClr val="3C3C3B"/>
                </a:solidFill>
              </a:defRPr>
            </a:lvl1pPr>
            <a:lvl2pPr marL="544237" indent="0">
              <a:buFontTx/>
              <a:buNone/>
              <a:defRPr sz="2133" b="1"/>
            </a:lvl2pPr>
            <a:lvl3pPr marL="1088474" indent="0">
              <a:buFontTx/>
              <a:buNone/>
              <a:defRPr sz="2133" b="1"/>
            </a:lvl3pPr>
            <a:lvl4pPr marL="1632711" indent="0">
              <a:buFontTx/>
              <a:buNone/>
              <a:defRPr sz="2133" b="1"/>
            </a:lvl4pPr>
            <a:lvl5pPr marL="2176950" indent="0">
              <a:buFontTx/>
              <a:buNone/>
              <a:defRPr sz="2133" b="1"/>
            </a:lvl5pPr>
          </a:lstStyle>
          <a:p>
            <a:pPr lvl="0"/>
            <a:r>
              <a:rPr lang="en-US" sz="2133" b="1" dirty="0">
                <a:latin typeface="+mn-lt"/>
                <a:cs typeface="Arial"/>
              </a:rPr>
              <a:t>Code</a:t>
            </a:r>
            <a:endParaRPr lang="en-US" dirty="0"/>
          </a:p>
        </p:txBody>
      </p:sp>
      <p:sp>
        <p:nvSpPr>
          <p:cNvPr id="43" name="Text Placeholder 2"/>
          <p:cNvSpPr>
            <a:spLocks noGrp="1"/>
          </p:cNvSpPr>
          <p:nvPr>
            <p:ph type="body" sz="quarter" idx="28" hasCustomPrompt="1"/>
          </p:nvPr>
        </p:nvSpPr>
        <p:spPr>
          <a:xfrm>
            <a:off x="2276360" y="5310475"/>
            <a:ext cx="3634317" cy="338655"/>
          </a:xfrm>
        </p:spPr>
        <p:txBody>
          <a:bodyPr>
            <a:noAutofit/>
          </a:bodyPr>
          <a:lstStyle>
            <a:lvl1pPr marL="0" indent="0">
              <a:lnSpc>
                <a:spcPct val="110000"/>
              </a:lnSpc>
              <a:buFont typeface="Arial" pitchFamily="34" charset="0"/>
              <a:buNone/>
              <a:defRPr sz="2133" b="1">
                <a:solidFill>
                  <a:srgbClr val="3C3C3B"/>
                </a:solidFill>
              </a:defRPr>
            </a:lvl1pPr>
            <a:lvl2pPr marL="544237" indent="0">
              <a:buFontTx/>
              <a:buNone/>
              <a:defRPr sz="2133" b="1"/>
            </a:lvl2pPr>
            <a:lvl3pPr marL="1088474" indent="0">
              <a:buFontTx/>
              <a:buNone/>
              <a:defRPr sz="2133" b="1"/>
            </a:lvl3pPr>
            <a:lvl4pPr marL="1632711" indent="0">
              <a:buFontTx/>
              <a:buNone/>
              <a:defRPr sz="2133" b="1"/>
            </a:lvl4pPr>
            <a:lvl5pPr marL="2176950" indent="0">
              <a:buFontTx/>
              <a:buNone/>
              <a:defRPr sz="2133" b="1"/>
            </a:lvl5pPr>
          </a:lstStyle>
          <a:p>
            <a:pPr lvl="0"/>
            <a:r>
              <a:rPr lang="en-US" dirty="0"/>
              <a:t>Photography</a:t>
            </a:r>
          </a:p>
        </p:txBody>
      </p:sp>
      <p:sp>
        <p:nvSpPr>
          <p:cNvPr id="46" name="Text Placeholder 2"/>
          <p:cNvSpPr>
            <a:spLocks noGrp="1"/>
          </p:cNvSpPr>
          <p:nvPr>
            <p:ph type="body" sz="quarter" idx="29" hasCustomPrompt="1"/>
          </p:nvPr>
        </p:nvSpPr>
        <p:spPr>
          <a:xfrm>
            <a:off x="7471607" y="2310178"/>
            <a:ext cx="3634317" cy="338655"/>
          </a:xfrm>
        </p:spPr>
        <p:txBody>
          <a:bodyPr>
            <a:noAutofit/>
          </a:bodyPr>
          <a:lstStyle>
            <a:lvl1pPr marL="0" indent="0">
              <a:lnSpc>
                <a:spcPct val="110000"/>
              </a:lnSpc>
              <a:buFont typeface="Arial" pitchFamily="34" charset="0"/>
              <a:buNone/>
              <a:defRPr sz="2133" b="1">
                <a:solidFill>
                  <a:srgbClr val="3C3C3B"/>
                </a:solidFill>
              </a:defRPr>
            </a:lvl1pPr>
            <a:lvl2pPr marL="544237" indent="0">
              <a:buFontTx/>
              <a:buNone/>
              <a:defRPr sz="2133" b="1"/>
            </a:lvl2pPr>
            <a:lvl3pPr marL="1088474" indent="0">
              <a:buFontTx/>
              <a:buNone/>
              <a:defRPr sz="2133" b="1"/>
            </a:lvl3pPr>
            <a:lvl4pPr marL="1632711" indent="0">
              <a:buFontTx/>
              <a:buNone/>
              <a:defRPr sz="2133" b="1"/>
            </a:lvl4pPr>
            <a:lvl5pPr marL="2176950" indent="0">
              <a:buFontTx/>
              <a:buNone/>
              <a:defRPr sz="2133" b="1"/>
            </a:lvl5pPr>
          </a:lstStyle>
          <a:p>
            <a:pPr lvl="0"/>
            <a:r>
              <a:rPr lang="en-US" dirty="0"/>
              <a:t>Audio Productions</a:t>
            </a:r>
          </a:p>
        </p:txBody>
      </p:sp>
      <p:sp>
        <p:nvSpPr>
          <p:cNvPr id="57" name="Text Placeholder 2"/>
          <p:cNvSpPr>
            <a:spLocks noGrp="1"/>
          </p:cNvSpPr>
          <p:nvPr>
            <p:ph type="body" sz="quarter" idx="30" hasCustomPrompt="1"/>
          </p:nvPr>
        </p:nvSpPr>
        <p:spPr>
          <a:xfrm>
            <a:off x="7471607" y="3798306"/>
            <a:ext cx="3634317" cy="338655"/>
          </a:xfrm>
        </p:spPr>
        <p:txBody>
          <a:bodyPr>
            <a:noAutofit/>
          </a:bodyPr>
          <a:lstStyle>
            <a:lvl1pPr marL="0" marR="0" indent="0" algn="l" defTabSz="1088474" rtl="0" eaLnBrk="1" fontAlgn="auto" latinLnBrk="0" hangingPunct="1">
              <a:lnSpc>
                <a:spcPct val="110000"/>
              </a:lnSpc>
              <a:spcBef>
                <a:spcPct val="20000"/>
              </a:spcBef>
              <a:spcAft>
                <a:spcPts val="0"/>
              </a:spcAft>
              <a:buClrTx/>
              <a:buSzTx/>
              <a:buFont typeface="Arial" pitchFamily="34" charset="0"/>
              <a:buNone/>
              <a:tabLst/>
              <a:defRPr sz="2133" b="1">
                <a:solidFill>
                  <a:srgbClr val="3C3C3B"/>
                </a:solidFill>
              </a:defRPr>
            </a:lvl1pPr>
            <a:lvl2pPr marL="544237" indent="0">
              <a:buFontTx/>
              <a:buNone/>
              <a:defRPr sz="2133" b="1"/>
            </a:lvl2pPr>
            <a:lvl3pPr marL="1088474" indent="0">
              <a:buFontTx/>
              <a:buNone/>
              <a:defRPr sz="2133" b="1"/>
            </a:lvl3pPr>
            <a:lvl4pPr marL="1632711" indent="0">
              <a:buFontTx/>
              <a:buNone/>
              <a:defRPr sz="2133" b="1"/>
            </a:lvl4pPr>
            <a:lvl5pPr marL="2176950" indent="0">
              <a:buFontTx/>
              <a:buNone/>
              <a:defRPr sz="2133" b="1"/>
            </a:lvl5pPr>
          </a:lstStyle>
          <a:p>
            <a:pPr marL="0" marR="0" lvl="0" indent="0" algn="l" defTabSz="1088474" rtl="0" eaLnBrk="1" fontAlgn="auto" latinLnBrk="0" hangingPunct="1">
              <a:lnSpc>
                <a:spcPct val="110000"/>
              </a:lnSpc>
              <a:spcBef>
                <a:spcPct val="20000"/>
              </a:spcBef>
              <a:spcAft>
                <a:spcPts val="0"/>
              </a:spcAft>
              <a:buClrTx/>
              <a:buSzTx/>
              <a:buFont typeface="Arial" pitchFamily="34" charset="0"/>
              <a:buNone/>
              <a:tabLst/>
              <a:defRPr/>
            </a:pPr>
            <a:r>
              <a:rPr lang="en-US" sz="2133" b="1" dirty="0">
                <a:latin typeface="+mn-lt"/>
                <a:cs typeface="Arial"/>
              </a:rPr>
              <a:t>Copywriting</a:t>
            </a:r>
            <a:endParaRPr lang="en-US" dirty="0"/>
          </a:p>
        </p:txBody>
      </p:sp>
      <p:sp>
        <p:nvSpPr>
          <p:cNvPr id="58" name="Text Placeholder 2"/>
          <p:cNvSpPr>
            <a:spLocks noGrp="1"/>
          </p:cNvSpPr>
          <p:nvPr>
            <p:ph type="body" sz="quarter" idx="31" hasCustomPrompt="1"/>
          </p:nvPr>
        </p:nvSpPr>
        <p:spPr>
          <a:xfrm>
            <a:off x="7471607" y="5310475"/>
            <a:ext cx="3634317" cy="338655"/>
          </a:xfrm>
        </p:spPr>
        <p:txBody>
          <a:bodyPr>
            <a:noAutofit/>
          </a:bodyPr>
          <a:lstStyle>
            <a:lvl1pPr marL="0" marR="0" indent="0" algn="l" defTabSz="1088474" rtl="0" eaLnBrk="1" fontAlgn="auto" latinLnBrk="0" hangingPunct="1">
              <a:lnSpc>
                <a:spcPct val="110000"/>
              </a:lnSpc>
              <a:spcBef>
                <a:spcPct val="20000"/>
              </a:spcBef>
              <a:spcAft>
                <a:spcPts val="0"/>
              </a:spcAft>
              <a:buClrTx/>
              <a:buSzTx/>
              <a:buFont typeface="Arial" pitchFamily="34" charset="0"/>
              <a:buNone/>
              <a:tabLst/>
              <a:defRPr sz="2133" b="1">
                <a:solidFill>
                  <a:srgbClr val="3C3C3B"/>
                </a:solidFill>
              </a:defRPr>
            </a:lvl1pPr>
            <a:lvl2pPr marL="544237" indent="0">
              <a:buFontTx/>
              <a:buNone/>
              <a:defRPr sz="2133" b="1"/>
            </a:lvl2pPr>
            <a:lvl3pPr marL="1088474" indent="0">
              <a:buFontTx/>
              <a:buNone/>
              <a:defRPr sz="2133" b="1"/>
            </a:lvl3pPr>
            <a:lvl4pPr marL="1632711" indent="0">
              <a:buFontTx/>
              <a:buNone/>
              <a:defRPr sz="2133" b="1"/>
            </a:lvl4pPr>
            <a:lvl5pPr marL="2176950" indent="0">
              <a:buFontTx/>
              <a:buNone/>
              <a:defRPr sz="2133" b="1"/>
            </a:lvl5pPr>
          </a:lstStyle>
          <a:p>
            <a:pPr marL="0" marR="0" lvl="0" indent="0" algn="l" defTabSz="1088474" rtl="0" eaLnBrk="1" fontAlgn="auto" latinLnBrk="0" hangingPunct="1">
              <a:lnSpc>
                <a:spcPct val="110000"/>
              </a:lnSpc>
              <a:spcBef>
                <a:spcPct val="20000"/>
              </a:spcBef>
              <a:spcAft>
                <a:spcPts val="0"/>
              </a:spcAft>
              <a:buClrTx/>
              <a:buSzTx/>
              <a:buFont typeface="Arial" pitchFamily="34" charset="0"/>
              <a:buNone/>
              <a:tabLst/>
              <a:defRPr/>
            </a:pPr>
            <a:r>
              <a:rPr lang="en-US" dirty="0"/>
              <a:t>Films</a:t>
            </a:r>
          </a:p>
        </p:txBody>
      </p:sp>
      <p:sp>
        <p:nvSpPr>
          <p:cNvPr id="3" name="Title 2"/>
          <p:cNvSpPr>
            <a:spLocks noGrp="1"/>
          </p:cNvSpPr>
          <p:nvPr>
            <p:ph type="title" hasCustomPrompt="1"/>
          </p:nvPr>
        </p:nvSpPr>
        <p:spPr/>
        <p:txBody>
          <a:bodyPr/>
          <a:lstStyle/>
          <a:p>
            <a:r>
              <a:rPr lang="en-US" dirty="0"/>
              <a:t>Services list sample</a:t>
            </a:r>
          </a:p>
        </p:txBody>
      </p:sp>
    </p:spTree>
    <p:extLst>
      <p:ext uri="{BB962C8B-B14F-4D97-AF65-F5344CB8AC3E}">
        <p14:creationId xmlns:p14="http://schemas.microsoft.com/office/powerpoint/2010/main" val="3641309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0"/>
          </p:nvPr>
        </p:nvSpPr>
        <p:spPr>
          <a:xfrm>
            <a:off x="9344425" y="6324702"/>
            <a:ext cx="2844800" cy="365125"/>
          </a:xfrm>
          <a:prstGeom prst="rect">
            <a:avLst/>
          </a:prstGeom>
        </p:spPr>
        <p:txBody>
          <a:bodyPr/>
          <a:lstStyle/>
          <a:p>
            <a:fld id="{948A852B-CA54-EB43-BAA3-200708225C44}" type="slidenum">
              <a:rPr lang="en-US" smtClean="0">
                <a:solidFill>
                  <a:srgbClr val="5F5F5F"/>
                </a:solidFill>
              </a:rPr>
              <a:pPr/>
              <a:t>‹#›</a:t>
            </a:fld>
            <a:endParaRPr lang="en-US" dirty="0">
              <a:solidFill>
                <a:srgbClr val="5F5F5F"/>
              </a:solidFill>
            </a:endParaRPr>
          </a:p>
        </p:txBody>
      </p:sp>
      <p:sp>
        <p:nvSpPr>
          <p:cNvPr id="4" name="Footer Placeholder 4"/>
          <p:cNvSpPr>
            <a:spLocks noGrp="1"/>
          </p:cNvSpPr>
          <p:nvPr>
            <p:ph type="ftr" sz="quarter" idx="3"/>
          </p:nvPr>
        </p:nvSpPr>
        <p:spPr>
          <a:xfrm>
            <a:off x="4038600" y="624856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srgbClr val="5F5F5F">
                    <a:tint val="75000"/>
                  </a:srgbClr>
                </a:solidFill>
              </a:rPr>
              <a:t>Internal Use Only</a:t>
            </a:r>
          </a:p>
        </p:txBody>
      </p:sp>
    </p:spTree>
    <p:extLst>
      <p:ext uri="{BB962C8B-B14F-4D97-AF65-F5344CB8AC3E}">
        <p14:creationId xmlns:p14="http://schemas.microsoft.com/office/powerpoint/2010/main" val="2609965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8"/>
          <p:cNvSpPr>
            <a:spLocks noGrp="1"/>
          </p:cNvSpPr>
          <p:nvPr>
            <p:ph type="body" sz="quarter" idx="14"/>
          </p:nvPr>
        </p:nvSpPr>
        <p:spPr>
          <a:xfrm>
            <a:off x="511175" y="1279083"/>
            <a:ext cx="11071225" cy="6477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413826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Tree>
    <p:extLst>
      <p:ext uri="{BB962C8B-B14F-4D97-AF65-F5344CB8AC3E}">
        <p14:creationId xmlns:p14="http://schemas.microsoft.com/office/powerpoint/2010/main" val="92439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dirty="0"/>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7315200"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220232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dirty="0"/>
              <a:t>Click to edit Master title style</a:t>
            </a:r>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3840024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Left,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52800" cy="1993390"/>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dirty="0"/>
              <a:t>Click to edit Master title style</a:t>
            </a:r>
          </a:p>
        </p:txBody>
      </p:sp>
      <p:sp>
        <p:nvSpPr>
          <p:cNvPr id="8" name="Text Placeholder 5"/>
          <p:cNvSpPr>
            <a:spLocks noGrp="1"/>
          </p:cNvSpPr>
          <p:nvPr>
            <p:ph type="body" sz="quarter" idx="15" hasCustomPrompt="1"/>
          </p:nvPr>
        </p:nvSpPr>
        <p:spPr>
          <a:xfrm>
            <a:off x="914971" y="466344"/>
            <a:ext cx="7315200"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
        <p:nvSpPr>
          <p:cNvPr id="5"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2345567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460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dirty="0"/>
              <a:t>Thank You </a:t>
            </a:r>
            <a:br>
              <a:rPr lang="en-US" dirty="0"/>
            </a:br>
            <a:r>
              <a:rPr lang="en-US" dirty="0"/>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 2018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Touche Tohmatsu Limited</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Tree>
    <p:extLst>
      <p:ext uri="{BB962C8B-B14F-4D97-AF65-F5344CB8AC3E}">
        <p14:creationId xmlns:p14="http://schemas.microsoft.com/office/powerpoint/2010/main" val="395201103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t>Do not use this</a:t>
            </a:r>
            <a:r>
              <a:rPr lang="en-US" sz="11500" b="1" baseline="0" dirty="0"/>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2850770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1" name="Picture 10" descr="vZZ0oqfTQ7Glod5qJs9g_DSC_0180.jpg"/>
          <p:cNvPicPr>
            <a:picLocks noChangeAspect="1"/>
          </p:cNvPicPr>
          <p:nvPr userDrawn="1"/>
        </p:nvPicPr>
        <p:blipFill rotWithShape="1">
          <a:blip r:embed="rId2" cstate="email">
            <a:alphaModFix amt="11000"/>
            <a:extLst>
              <a:ext uri="{BEBA8EAE-BF5A-486C-A8C5-ECC9F3942E4B}">
                <a14:imgProps xmlns:a14="http://schemas.microsoft.com/office/drawing/2010/main">
                  <a14:imgLayer r:embed="rId3">
                    <a14:imgEffect>
                      <a14:saturation sat="0"/>
                    </a14:imgEffect>
                    <a14:imgEffect>
                      <a14:brightnessContrast contrast="54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10493" y="2548130"/>
            <a:ext cx="11071907" cy="1325563"/>
          </a:xfrm>
        </p:spPr>
        <p:txBody>
          <a:bodyPr wrap="none">
            <a:normAutofit/>
          </a:bodyPr>
          <a:lstStyle>
            <a:lvl1pPr>
              <a:defRPr sz="7200">
                <a:solidFill>
                  <a:schemeClr val="accent1"/>
                </a:solidFill>
              </a:defRPr>
            </a:lvl1pPr>
          </a:lstStyle>
          <a:p>
            <a:r>
              <a:rPr lang="en-US" dirty="0"/>
              <a:t>Title</a:t>
            </a:r>
          </a:p>
        </p:txBody>
      </p:sp>
      <p:sp>
        <p:nvSpPr>
          <p:cNvPr id="3" name="Text Placeholder 9"/>
          <p:cNvSpPr>
            <a:spLocks noGrp="1"/>
          </p:cNvSpPr>
          <p:nvPr>
            <p:ph type="body" sz="quarter" idx="14" hasCustomPrompt="1"/>
          </p:nvPr>
        </p:nvSpPr>
        <p:spPr>
          <a:xfrm>
            <a:off x="510493" y="4536626"/>
            <a:ext cx="9188451" cy="657225"/>
          </a:xfrm>
        </p:spPr>
        <p:txBody>
          <a:bodyPr>
            <a:noAutofit/>
          </a:bodyPr>
          <a:lstStyle>
            <a:lvl1pPr marL="0" indent="0" algn="l">
              <a:buFontTx/>
              <a:buNone/>
              <a:defRPr sz="1600">
                <a:solidFill>
                  <a:schemeClr val="accent1"/>
                </a:solidFill>
              </a:defRPr>
            </a:lvl1pPr>
            <a:lvl2pPr marL="609585" indent="0">
              <a:buFontTx/>
              <a:buNone/>
              <a:defRPr sz="1900">
                <a:solidFill>
                  <a:schemeClr val="accent5"/>
                </a:solidFill>
              </a:defRPr>
            </a:lvl2pPr>
            <a:lvl3pPr marL="1219170" indent="0">
              <a:buFontTx/>
              <a:buNone/>
              <a:defRPr sz="1900">
                <a:solidFill>
                  <a:schemeClr val="accent5"/>
                </a:solidFill>
              </a:defRPr>
            </a:lvl3pPr>
            <a:lvl4pPr marL="1828754" indent="0">
              <a:buFontTx/>
              <a:buNone/>
              <a:defRPr sz="1900">
                <a:solidFill>
                  <a:schemeClr val="accent5"/>
                </a:solidFill>
              </a:defRPr>
            </a:lvl4pPr>
            <a:lvl5pPr marL="2438339" indent="0">
              <a:buFontTx/>
              <a:buNone/>
              <a:defRPr sz="1900">
                <a:solidFill>
                  <a:schemeClr val="accent5"/>
                </a:solidFill>
              </a:defRPr>
            </a:lvl5pPr>
          </a:lstStyle>
          <a:p>
            <a:pPr lvl="0"/>
            <a:r>
              <a:rPr lang="en-US" dirty="0"/>
              <a:t>April, 2014</a:t>
            </a:r>
          </a:p>
        </p:txBody>
      </p:sp>
      <p:sp>
        <p:nvSpPr>
          <p:cNvPr id="4" name="Text Placeholder 9"/>
          <p:cNvSpPr>
            <a:spLocks noGrp="1"/>
          </p:cNvSpPr>
          <p:nvPr>
            <p:ph type="body" sz="quarter" idx="15" hasCustomPrompt="1"/>
          </p:nvPr>
        </p:nvSpPr>
        <p:spPr>
          <a:xfrm>
            <a:off x="510493" y="3873693"/>
            <a:ext cx="9188451" cy="386138"/>
          </a:xfrm>
        </p:spPr>
        <p:txBody>
          <a:bodyPr>
            <a:noAutofit/>
          </a:bodyPr>
          <a:lstStyle>
            <a:lvl1pPr marL="0" indent="0" algn="l">
              <a:buFontTx/>
              <a:buNone/>
              <a:defRPr sz="2000">
                <a:solidFill>
                  <a:schemeClr val="accent1"/>
                </a:solidFill>
              </a:defRPr>
            </a:lvl1pPr>
            <a:lvl2pPr marL="609585" indent="0">
              <a:buFontTx/>
              <a:buNone/>
              <a:defRPr sz="1900">
                <a:solidFill>
                  <a:schemeClr val="accent5"/>
                </a:solidFill>
              </a:defRPr>
            </a:lvl2pPr>
            <a:lvl3pPr marL="1219170" indent="0">
              <a:buFontTx/>
              <a:buNone/>
              <a:defRPr sz="1900">
                <a:solidFill>
                  <a:schemeClr val="accent5"/>
                </a:solidFill>
              </a:defRPr>
            </a:lvl3pPr>
            <a:lvl4pPr marL="1828754" indent="0">
              <a:buFontTx/>
              <a:buNone/>
              <a:defRPr sz="1900">
                <a:solidFill>
                  <a:schemeClr val="accent5"/>
                </a:solidFill>
              </a:defRPr>
            </a:lvl4pPr>
            <a:lvl5pPr marL="2438339" indent="0">
              <a:buFontTx/>
              <a:buNone/>
              <a:defRPr sz="1900">
                <a:solidFill>
                  <a:schemeClr val="accent5"/>
                </a:solidFill>
              </a:defRPr>
            </a:lvl5pPr>
          </a:lstStyle>
          <a:p>
            <a:pPr lvl="0"/>
            <a:r>
              <a:rPr lang="en-US" dirty="0"/>
              <a:t>Subtitle</a:t>
            </a:r>
          </a:p>
        </p:txBody>
      </p:sp>
      <p:grpSp>
        <p:nvGrpSpPr>
          <p:cNvPr id="41" name="Group 40"/>
          <p:cNvGrpSpPr>
            <a:grpSpLocks noChangeAspect="1"/>
          </p:cNvGrpSpPr>
          <p:nvPr userDrawn="1"/>
        </p:nvGrpSpPr>
        <p:grpSpPr>
          <a:xfrm>
            <a:off x="475325" y="457200"/>
            <a:ext cx="1998000" cy="374400"/>
            <a:chOff x="398463" y="404813"/>
            <a:chExt cx="1627187" cy="307976"/>
          </a:xfrm>
          <a:solidFill>
            <a:sysClr val="windowText" lastClr="000000"/>
          </a:solidFill>
        </p:grpSpPr>
        <p:sp>
          <p:nvSpPr>
            <p:cNvPr id="42" name="Oval 5"/>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43"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44"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45"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46"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47"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48"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49"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50"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51"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grpSp>
      <p:sp>
        <p:nvSpPr>
          <p:cNvPr id="5" name="Rectangle 4"/>
          <p:cNvSpPr/>
          <p:nvPr userDrawn="1"/>
        </p:nvSpPr>
        <p:spPr>
          <a:xfrm>
            <a:off x="11243733" y="6409267"/>
            <a:ext cx="431800" cy="254000"/>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67260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dirty="0"/>
              <a:t>Click To Edit Master Title</a:t>
            </a:r>
          </a:p>
        </p:txBody>
      </p:sp>
      <p:sp>
        <p:nvSpPr>
          <p:cNvPr id="4" name="Rectangle 2"/>
          <p:cNvSpPr>
            <a:spLocks/>
          </p:cNvSpPr>
          <p:nvPr userDrawn="1"/>
        </p:nvSpPr>
        <p:spPr bwMode="auto">
          <a:xfrm>
            <a:off x="914719" y="6444147"/>
            <a:ext cx="334707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accent5">
                    <a:lumMod val="60000"/>
                    <a:lumOff val="40000"/>
                  </a:schemeClr>
                </a:solidFill>
                <a:latin typeface="Open Sans" charset="0"/>
                <a:ea typeface="Open Sans" charset="0"/>
                <a:cs typeface="Open Sans" charset="0"/>
                <a:sym typeface="Frutiger Next Pro Light" charset="0"/>
              </a:rPr>
              <a:t>‹#›</a:t>
            </a:fld>
            <a:r>
              <a:rPr lang="en-US" sz="800" dirty="0">
                <a:solidFill>
                  <a:schemeClr val="accent5">
                    <a:lumMod val="60000"/>
                    <a:lumOff val="40000"/>
                  </a:schemeClr>
                </a:solidFill>
                <a:latin typeface="Open Sans" charset="0"/>
                <a:ea typeface="Open Sans" charset="0"/>
                <a:cs typeface="Open Sans" charset="0"/>
                <a:sym typeface="Frutiger Next Pro Light" charset="0"/>
              </a:rPr>
              <a:t>  |  Copyright © 2018 Deloitte Development LLC. All rights reserved.</a:t>
            </a:r>
          </a:p>
        </p:txBody>
      </p:sp>
    </p:spTree>
    <p:extLst>
      <p:ext uri="{BB962C8B-B14F-4D97-AF65-F5344CB8AC3E}">
        <p14:creationId xmlns:p14="http://schemas.microsoft.com/office/powerpoint/2010/main" val="1424688544"/>
      </p:ext>
    </p:extLst>
  </p:cSld>
  <p:clrMap bg1="lt1" tx1="dk1" bg2="lt2" tx2="dk2" accent1="accent1" accent2="accent2" accent3="accent3" accent4="accent4" accent5="accent5" accent6="accent6" hlink="hlink" folHlink="folHlink"/>
  <p:sldLayoutIdLst>
    <p:sldLayoutId id="2147483738" r:id="rId1"/>
    <p:sldLayoutId id="2147483709" r:id="rId2"/>
    <p:sldLayoutId id="2147483710" r:id="rId3"/>
    <p:sldLayoutId id="2147483711" r:id="rId4"/>
    <p:sldLayoutId id="2147483712" r:id="rId5"/>
    <p:sldLayoutId id="2147483713" r:id="rId6"/>
    <p:sldLayoutId id="2147483714" r:id="rId7"/>
    <p:sldLayoutId id="2147483715"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576">
          <p15:clr>
            <a:srgbClr val="F26B43"/>
          </p15:clr>
        </p15:guide>
        <p15:guide id="4" pos="7104">
          <p15:clr>
            <a:srgbClr val="F26B43"/>
          </p15:clr>
        </p15:guide>
        <p15:guide id="5" pos="2976">
          <p15:clr>
            <a:srgbClr val="F26B43"/>
          </p15:clr>
        </p15:guide>
        <p15:guide id="6" orient="horz" pos="1152">
          <p15:clr>
            <a:srgbClr val="F26B43"/>
          </p15:clr>
        </p15:guide>
        <p15:guide id="7" pos="26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deloitteus.sharefile.com/d-s30abe9db2ed4070b" TargetMode="External"/><Relationship Id="rId2" Type="http://schemas.openxmlformats.org/officeDocument/2006/relationships/image" Target="../media/image7.tiff"/><Relationship Id="rId1" Type="http://schemas.openxmlformats.org/officeDocument/2006/relationships/slideLayout" Target="../slideLayouts/slideLayout13.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onsulting.deloitteresources.com/_login/DR/default.aspx?ReturnUrl=/sandd/cmt/_layouts/15/Authenticate.aspx?Source%3d/sandd/cmt/Pages/Agile-and-Hybrid-Agile.aspx&amp;Source=/sandd/cmt/Pages/Agile-and-Hybrid-Agile.aspx" TargetMode="External"/><Relationship Id="rId2" Type="http://schemas.openxmlformats.org/officeDocument/2006/relationships/hyperlink" Target="mailto:USServiceDeliveryExcellence@deloitte.com?subject=Agile%20Coaching%20Reques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tiff"/><Relationship Id="rId2" Type="http://schemas.openxmlformats.org/officeDocument/2006/relationships/image" Target="../media/image15.tiff"/><Relationship Id="rId1" Type="http://schemas.openxmlformats.org/officeDocument/2006/relationships/slideLayout" Target="../slideLayouts/slideLayout3.xml"/><Relationship Id="rId6" Type="http://schemas.openxmlformats.org/officeDocument/2006/relationships/image" Target="../media/image18.tiff"/><Relationship Id="rId5" Type="http://schemas.openxmlformats.org/officeDocument/2006/relationships/image" Target="../media/image17.tiff"/><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tx2"/>
                </a:solidFill>
              </a:rPr>
              <a:t>Writing User Stories Made Real</a:t>
            </a:r>
            <a:endParaRPr lang="en-US" sz="5000" b="1"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7440602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EC0BE3-FAE5-FE4D-BE0F-26E582215121}"/>
              </a:ext>
            </a:extLst>
          </p:cNvPr>
          <p:cNvSpPr/>
          <p:nvPr/>
        </p:nvSpPr>
        <p:spPr>
          <a:xfrm>
            <a:off x="1040131" y="2656046"/>
            <a:ext cx="2423236" cy="2862322"/>
          </a:xfrm>
          <a:prstGeom prst="rect">
            <a:avLst/>
          </a:prstGeom>
        </p:spPr>
        <p:txBody>
          <a:bodyPr wrap="square">
            <a:spAutoFit/>
          </a:bodyPr>
          <a:lstStyle/>
          <a:p>
            <a:pPr lvl="0" eaLnBrk="0" fontAlgn="base" hangingPunct="0">
              <a:spcBef>
                <a:spcPct val="0"/>
              </a:spcBef>
              <a:spcAft>
                <a:spcPct val="0"/>
              </a:spcAft>
              <a:defRPr/>
            </a:pPr>
            <a:r>
              <a:rPr lang="en-US" sz="1200" b="1" kern="0" dirty="0">
                <a:solidFill>
                  <a:schemeClr val="tx2"/>
                </a:solidFill>
                <a:latin typeface="Tahoma"/>
              </a:rPr>
              <a:t>Owner</a:t>
            </a:r>
            <a:r>
              <a:rPr lang="en-US" sz="1200" kern="0" dirty="0">
                <a:solidFill>
                  <a:schemeClr val="tx2"/>
                </a:solidFill>
                <a:latin typeface="Tahoma"/>
              </a:rPr>
              <a:t>: Business Analyst</a:t>
            </a:r>
          </a:p>
          <a:p>
            <a:pPr lvl="0" eaLnBrk="0" fontAlgn="base" hangingPunct="0">
              <a:spcBef>
                <a:spcPct val="0"/>
              </a:spcBef>
              <a:spcAft>
                <a:spcPct val="0"/>
              </a:spcAft>
              <a:defRPr/>
            </a:pPr>
            <a:endParaRPr lang="en-US" sz="1200" b="1" kern="0" dirty="0">
              <a:solidFill>
                <a:schemeClr val="tx2"/>
              </a:solidFill>
              <a:latin typeface="Tahoma"/>
            </a:endParaRPr>
          </a:p>
          <a:p>
            <a:pPr lvl="0" eaLnBrk="0" fontAlgn="base" hangingPunct="0">
              <a:spcBef>
                <a:spcPct val="0"/>
              </a:spcBef>
              <a:spcAft>
                <a:spcPct val="0"/>
              </a:spcAft>
              <a:defRPr/>
            </a:pPr>
            <a:r>
              <a:rPr lang="en-US" sz="1200" b="1" kern="0" dirty="0">
                <a:solidFill>
                  <a:schemeClr val="tx2"/>
                </a:solidFill>
                <a:latin typeface="Tahoma"/>
              </a:rPr>
              <a:t>Participants</a:t>
            </a:r>
            <a:r>
              <a:rPr lang="en-US" sz="1200" kern="0" dirty="0">
                <a:solidFill>
                  <a:schemeClr val="tx2"/>
                </a:solidFill>
                <a:latin typeface="Tahoma"/>
              </a:rPr>
              <a:t>: Product Owner, Business SMEs, Tech Solution Lead, BAs</a:t>
            </a:r>
          </a:p>
          <a:p>
            <a:pPr lvl="0" eaLnBrk="0" fontAlgn="base" hangingPunct="0">
              <a:spcBef>
                <a:spcPct val="0"/>
              </a:spcBef>
              <a:spcAft>
                <a:spcPct val="0"/>
              </a:spcAft>
              <a:defRPr/>
            </a:pPr>
            <a:endParaRPr lang="en-US" sz="1200" b="1" kern="0" dirty="0">
              <a:solidFill>
                <a:schemeClr val="tx2"/>
              </a:solidFill>
              <a:latin typeface="Tahoma"/>
            </a:endParaRPr>
          </a:p>
          <a:p>
            <a:pPr lvl="0" eaLnBrk="0" fontAlgn="base" hangingPunct="0">
              <a:spcBef>
                <a:spcPct val="0"/>
              </a:spcBef>
              <a:spcAft>
                <a:spcPct val="0"/>
              </a:spcAft>
              <a:defRPr/>
            </a:pPr>
            <a:r>
              <a:rPr lang="en-US" sz="1200" b="1" kern="0" dirty="0">
                <a:solidFill>
                  <a:schemeClr val="tx2"/>
                </a:solidFill>
                <a:latin typeface="Tahoma"/>
              </a:rPr>
              <a:t>Expected Outcome</a:t>
            </a:r>
            <a:r>
              <a:rPr lang="en-US" sz="1200" kern="0" dirty="0">
                <a:solidFill>
                  <a:schemeClr val="tx2"/>
                </a:solidFill>
                <a:latin typeface="Tahoma"/>
              </a:rPr>
              <a:t>: </a:t>
            </a:r>
          </a:p>
          <a:p>
            <a:pPr marL="171450" lvl="0" indent="-171450" eaLnBrk="0" fontAlgn="base" hangingPunct="0">
              <a:spcBef>
                <a:spcPct val="0"/>
              </a:spcBef>
              <a:spcAft>
                <a:spcPct val="0"/>
              </a:spcAft>
              <a:buFont typeface="Arial" panose="020B0604020202020204" pitchFamily="34" charset="0"/>
              <a:buChar char="•"/>
              <a:defRPr/>
            </a:pPr>
            <a:r>
              <a:rPr lang="en-US" sz="1200" kern="0" dirty="0">
                <a:solidFill>
                  <a:schemeClr val="tx2"/>
                </a:solidFill>
                <a:latin typeface="Tahoma"/>
              </a:rPr>
              <a:t>Define the vision for a Feature</a:t>
            </a:r>
          </a:p>
          <a:p>
            <a:pPr marL="171450" lvl="0" indent="-171450" eaLnBrk="0" fontAlgn="base" hangingPunct="0">
              <a:spcBef>
                <a:spcPct val="0"/>
              </a:spcBef>
              <a:spcAft>
                <a:spcPct val="0"/>
              </a:spcAft>
              <a:buFont typeface="Arial" panose="020B0604020202020204" pitchFamily="34" charset="0"/>
              <a:buChar char="•"/>
              <a:defRPr/>
            </a:pPr>
            <a:r>
              <a:rPr lang="en-US" sz="1200" kern="0" dirty="0">
                <a:solidFill>
                  <a:schemeClr val="tx2"/>
                </a:solidFill>
                <a:latin typeface="Tahoma"/>
              </a:rPr>
              <a:t>Create detailed process flow </a:t>
            </a:r>
          </a:p>
          <a:p>
            <a:pPr marL="171450" lvl="0" indent="-171450" eaLnBrk="0" fontAlgn="base" hangingPunct="0">
              <a:spcBef>
                <a:spcPct val="0"/>
              </a:spcBef>
              <a:spcAft>
                <a:spcPct val="0"/>
              </a:spcAft>
              <a:buFont typeface="Arial" panose="020B0604020202020204" pitchFamily="34" charset="0"/>
              <a:buChar char="•"/>
              <a:defRPr/>
            </a:pPr>
            <a:r>
              <a:rPr lang="en-US" sz="1200" kern="0" dirty="0">
                <a:solidFill>
                  <a:schemeClr val="tx2"/>
                </a:solidFill>
                <a:latin typeface="Tahoma"/>
              </a:rPr>
              <a:t>Persona Slide</a:t>
            </a:r>
          </a:p>
          <a:p>
            <a:pPr marL="171450" lvl="0" indent="-171450" eaLnBrk="0" fontAlgn="base" hangingPunct="0">
              <a:spcBef>
                <a:spcPct val="0"/>
              </a:spcBef>
              <a:spcAft>
                <a:spcPct val="0"/>
              </a:spcAft>
              <a:buFont typeface="Arial" panose="020B0604020202020204" pitchFamily="34" charset="0"/>
              <a:buChar char="•"/>
              <a:defRPr/>
            </a:pPr>
            <a:r>
              <a:rPr lang="en-US" sz="1200" kern="0" dirty="0">
                <a:solidFill>
                  <a:schemeClr val="tx2"/>
                </a:solidFill>
                <a:latin typeface="Tahoma"/>
              </a:rPr>
              <a:t>Meeting Cadence for the Feature (Requirements sessions, User Story Sign-off sessions with PO and Grooming calls)</a:t>
            </a:r>
          </a:p>
        </p:txBody>
      </p:sp>
      <p:sp>
        <p:nvSpPr>
          <p:cNvPr id="6" name="Rectangle 5">
            <a:extLst>
              <a:ext uri="{FF2B5EF4-FFF2-40B4-BE49-F238E27FC236}">
                <a16:creationId xmlns:a16="http://schemas.microsoft.com/office/drawing/2014/main" id="{1AF5B604-97A9-784D-B1C1-F7AF43D8D45B}"/>
              </a:ext>
            </a:extLst>
          </p:cNvPr>
          <p:cNvSpPr/>
          <p:nvPr/>
        </p:nvSpPr>
        <p:spPr>
          <a:xfrm>
            <a:off x="6398112" y="2656046"/>
            <a:ext cx="2270945" cy="2123658"/>
          </a:xfrm>
          <a:prstGeom prst="rect">
            <a:avLst/>
          </a:prstGeom>
        </p:spPr>
        <p:txBody>
          <a:bodyPr wrap="square">
            <a:spAutoFit/>
          </a:bodyPr>
          <a:lstStyle/>
          <a:p>
            <a:pPr lvl="0" eaLnBrk="0" fontAlgn="base" hangingPunct="0">
              <a:spcBef>
                <a:spcPct val="0"/>
              </a:spcBef>
              <a:spcAft>
                <a:spcPct val="0"/>
              </a:spcAft>
              <a:defRPr/>
            </a:pPr>
            <a:r>
              <a:rPr lang="en-US" sz="1200" b="1" kern="0" dirty="0">
                <a:solidFill>
                  <a:schemeClr val="tx2"/>
                </a:solidFill>
                <a:latin typeface="Tahoma"/>
              </a:rPr>
              <a:t>Owner</a:t>
            </a:r>
            <a:r>
              <a:rPr lang="en-US" sz="1200" kern="0" dirty="0">
                <a:solidFill>
                  <a:schemeClr val="tx2"/>
                </a:solidFill>
                <a:latin typeface="Tahoma"/>
              </a:rPr>
              <a:t>: Business Analyst</a:t>
            </a:r>
          </a:p>
          <a:p>
            <a:pPr lvl="0" eaLnBrk="0" fontAlgn="base" hangingPunct="0">
              <a:spcBef>
                <a:spcPct val="0"/>
              </a:spcBef>
              <a:spcAft>
                <a:spcPct val="0"/>
              </a:spcAft>
              <a:defRPr/>
            </a:pPr>
            <a:endParaRPr lang="en-US" sz="1200" b="1" kern="0" dirty="0">
              <a:solidFill>
                <a:schemeClr val="tx2"/>
              </a:solidFill>
              <a:latin typeface="Tahoma"/>
            </a:endParaRPr>
          </a:p>
          <a:p>
            <a:pPr lvl="0" eaLnBrk="0" fontAlgn="base" hangingPunct="0">
              <a:spcBef>
                <a:spcPct val="0"/>
              </a:spcBef>
              <a:spcAft>
                <a:spcPct val="0"/>
              </a:spcAft>
              <a:defRPr/>
            </a:pPr>
            <a:r>
              <a:rPr lang="en-US" sz="1200" b="1" kern="0" dirty="0">
                <a:solidFill>
                  <a:schemeClr val="tx2"/>
                </a:solidFill>
                <a:latin typeface="Tahoma"/>
              </a:rPr>
              <a:t>Participants</a:t>
            </a:r>
            <a:r>
              <a:rPr lang="en-US" sz="1200" kern="0" dirty="0">
                <a:solidFill>
                  <a:schemeClr val="tx2"/>
                </a:solidFill>
                <a:latin typeface="Tahoma"/>
              </a:rPr>
              <a:t>: Product Owner and BAs </a:t>
            </a:r>
          </a:p>
          <a:p>
            <a:pPr lvl="0" eaLnBrk="0" fontAlgn="base" hangingPunct="0">
              <a:spcBef>
                <a:spcPct val="0"/>
              </a:spcBef>
              <a:spcAft>
                <a:spcPct val="0"/>
              </a:spcAft>
              <a:defRPr/>
            </a:pPr>
            <a:endParaRPr lang="en-US" sz="1200" b="1" kern="0" dirty="0">
              <a:solidFill>
                <a:schemeClr val="tx2"/>
              </a:solidFill>
              <a:latin typeface="Tahoma"/>
            </a:endParaRPr>
          </a:p>
          <a:p>
            <a:pPr lvl="0" eaLnBrk="0" fontAlgn="base" hangingPunct="0">
              <a:spcBef>
                <a:spcPct val="0"/>
              </a:spcBef>
              <a:spcAft>
                <a:spcPct val="0"/>
              </a:spcAft>
              <a:defRPr/>
            </a:pPr>
            <a:endParaRPr lang="en-US" sz="1200" b="1" kern="0" dirty="0">
              <a:solidFill>
                <a:schemeClr val="tx2"/>
              </a:solidFill>
              <a:latin typeface="Tahoma"/>
            </a:endParaRPr>
          </a:p>
          <a:p>
            <a:pPr lvl="0" eaLnBrk="0" fontAlgn="base" hangingPunct="0">
              <a:spcBef>
                <a:spcPct val="0"/>
              </a:spcBef>
              <a:spcAft>
                <a:spcPct val="0"/>
              </a:spcAft>
              <a:defRPr/>
            </a:pPr>
            <a:r>
              <a:rPr lang="en-US" sz="1200" b="1" kern="0" dirty="0">
                <a:solidFill>
                  <a:schemeClr val="tx2"/>
                </a:solidFill>
                <a:latin typeface="Tahoma"/>
              </a:rPr>
              <a:t>Expected</a:t>
            </a:r>
            <a:r>
              <a:rPr lang="en-US" sz="1200" kern="0" dirty="0">
                <a:solidFill>
                  <a:schemeClr val="tx2"/>
                </a:solidFill>
                <a:latin typeface="Tahoma"/>
              </a:rPr>
              <a:t> </a:t>
            </a:r>
            <a:r>
              <a:rPr lang="en-US" sz="1200" b="1" kern="0" dirty="0">
                <a:solidFill>
                  <a:schemeClr val="tx2"/>
                </a:solidFill>
                <a:latin typeface="Tahoma"/>
              </a:rPr>
              <a:t>Outcome</a:t>
            </a:r>
            <a:r>
              <a:rPr lang="en-US" sz="1200" kern="0" dirty="0">
                <a:solidFill>
                  <a:schemeClr val="tx2"/>
                </a:solidFill>
                <a:latin typeface="Tahoma"/>
              </a:rPr>
              <a:t>: </a:t>
            </a:r>
          </a:p>
          <a:p>
            <a:pPr marL="171450" lvl="0" indent="-171450" eaLnBrk="0" fontAlgn="base" hangingPunct="0">
              <a:spcBef>
                <a:spcPct val="0"/>
              </a:spcBef>
              <a:spcAft>
                <a:spcPct val="0"/>
              </a:spcAft>
              <a:buFont typeface="Arial" panose="020B0604020202020204" pitchFamily="34" charset="0"/>
              <a:buChar char="•"/>
              <a:defRPr/>
            </a:pPr>
            <a:r>
              <a:rPr lang="en-US" sz="1200" kern="0" dirty="0">
                <a:solidFill>
                  <a:schemeClr val="tx2"/>
                </a:solidFill>
                <a:latin typeface="Tahoma"/>
              </a:rPr>
              <a:t>Create 1</a:t>
            </a:r>
            <a:r>
              <a:rPr lang="en-US" sz="1200" kern="0" baseline="30000" dirty="0">
                <a:solidFill>
                  <a:schemeClr val="tx2"/>
                </a:solidFill>
                <a:latin typeface="Tahoma"/>
              </a:rPr>
              <a:t>st</a:t>
            </a:r>
            <a:r>
              <a:rPr lang="en-US" sz="1200" kern="0" dirty="0">
                <a:solidFill>
                  <a:schemeClr val="tx2"/>
                </a:solidFill>
                <a:latin typeface="Tahoma"/>
              </a:rPr>
              <a:t> draft of functional, integration and data user stories</a:t>
            </a:r>
          </a:p>
          <a:p>
            <a:pPr marL="171450" lvl="0" indent="-171450" eaLnBrk="0" fontAlgn="base" hangingPunct="0">
              <a:spcBef>
                <a:spcPct val="0"/>
              </a:spcBef>
              <a:spcAft>
                <a:spcPct val="0"/>
              </a:spcAft>
              <a:buFont typeface="Arial" panose="020B0604020202020204" pitchFamily="34" charset="0"/>
              <a:buChar char="•"/>
              <a:defRPr/>
            </a:pPr>
            <a:r>
              <a:rPr lang="en-US" sz="1200" kern="0" dirty="0">
                <a:solidFill>
                  <a:schemeClr val="tx2"/>
                </a:solidFill>
                <a:latin typeface="Tahoma"/>
              </a:rPr>
              <a:t>Create screen mock-ups</a:t>
            </a:r>
          </a:p>
        </p:txBody>
      </p:sp>
      <p:sp>
        <p:nvSpPr>
          <p:cNvPr id="7" name="Rectangle 6">
            <a:extLst>
              <a:ext uri="{FF2B5EF4-FFF2-40B4-BE49-F238E27FC236}">
                <a16:creationId xmlns:a16="http://schemas.microsoft.com/office/drawing/2014/main" id="{835AEBDE-8060-0E40-B520-90C9B04EED0F}"/>
              </a:ext>
            </a:extLst>
          </p:cNvPr>
          <p:cNvSpPr/>
          <p:nvPr/>
        </p:nvSpPr>
        <p:spPr>
          <a:xfrm>
            <a:off x="3837792" y="2656522"/>
            <a:ext cx="2323054" cy="2308324"/>
          </a:xfrm>
          <a:prstGeom prst="rect">
            <a:avLst/>
          </a:prstGeom>
        </p:spPr>
        <p:txBody>
          <a:bodyPr wrap="square">
            <a:spAutoFit/>
          </a:bodyPr>
          <a:lstStyle/>
          <a:p>
            <a:pPr lvl="0" eaLnBrk="0" fontAlgn="base" hangingPunct="0">
              <a:spcBef>
                <a:spcPct val="0"/>
              </a:spcBef>
              <a:spcAft>
                <a:spcPct val="0"/>
              </a:spcAft>
              <a:defRPr/>
            </a:pPr>
            <a:r>
              <a:rPr lang="en-US" sz="1200" b="1" kern="0">
                <a:solidFill>
                  <a:schemeClr val="tx2"/>
                </a:solidFill>
                <a:latin typeface="Tahoma"/>
              </a:rPr>
              <a:t>Owner</a:t>
            </a:r>
            <a:r>
              <a:rPr lang="en-US" sz="1200" kern="0">
                <a:solidFill>
                  <a:schemeClr val="tx2"/>
                </a:solidFill>
                <a:latin typeface="Tahoma"/>
              </a:rPr>
              <a:t>: Technical Solution Lead</a:t>
            </a:r>
          </a:p>
          <a:p>
            <a:pPr lvl="0" eaLnBrk="0" fontAlgn="base" hangingPunct="0">
              <a:spcBef>
                <a:spcPct val="0"/>
              </a:spcBef>
              <a:spcAft>
                <a:spcPct val="0"/>
              </a:spcAft>
              <a:defRPr/>
            </a:pPr>
            <a:endParaRPr lang="en-US" sz="1200" b="1" kern="0">
              <a:solidFill>
                <a:schemeClr val="tx2"/>
              </a:solidFill>
              <a:latin typeface="Tahoma"/>
            </a:endParaRPr>
          </a:p>
          <a:p>
            <a:pPr lvl="0" eaLnBrk="0" fontAlgn="base" hangingPunct="0">
              <a:spcBef>
                <a:spcPct val="0"/>
              </a:spcBef>
              <a:spcAft>
                <a:spcPct val="0"/>
              </a:spcAft>
              <a:defRPr/>
            </a:pPr>
            <a:r>
              <a:rPr lang="en-US" sz="1200" b="1" kern="0">
                <a:solidFill>
                  <a:schemeClr val="tx2"/>
                </a:solidFill>
                <a:latin typeface="Tahoma"/>
              </a:rPr>
              <a:t>Participants</a:t>
            </a:r>
            <a:r>
              <a:rPr lang="en-US" sz="1200" kern="0">
                <a:solidFill>
                  <a:schemeClr val="tx2"/>
                </a:solidFill>
                <a:latin typeface="Tahoma"/>
              </a:rPr>
              <a:t>: Tech Solution Lead, BAs</a:t>
            </a:r>
          </a:p>
          <a:p>
            <a:pPr lvl="0" eaLnBrk="0" fontAlgn="base" hangingPunct="0">
              <a:spcBef>
                <a:spcPct val="0"/>
              </a:spcBef>
              <a:spcAft>
                <a:spcPct val="0"/>
              </a:spcAft>
              <a:defRPr/>
            </a:pPr>
            <a:endParaRPr lang="en-US" sz="1200" b="1" kern="0">
              <a:solidFill>
                <a:schemeClr val="tx2"/>
              </a:solidFill>
              <a:latin typeface="Tahoma"/>
            </a:endParaRPr>
          </a:p>
          <a:p>
            <a:pPr lvl="0" eaLnBrk="0" fontAlgn="base" hangingPunct="0">
              <a:spcBef>
                <a:spcPct val="0"/>
              </a:spcBef>
              <a:spcAft>
                <a:spcPct val="0"/>
              </a:spcAft>
              <a:defRPr/>
            </a:pPr>
            <a:r>
              <a:rPr lang="en-US" sz="1200" b="1" kern="0">
                <a:solidFill>
                  <a:schemeClr val="tx2"/>
                </a:solidFill>
                <a:latin typeface="Tahoma"/>
              </a:rPr>
              <a:t>Expected Outcome: </a:t>
            </a:r>
          </a:p>
          <a:p>
            <a:pPr marL="171450" lvl="0" indent="-171450" eaLnBrk="0" fontAlgn="base" hangingPunct="0">
              <a:spcBef>
                <a:spcPct val="0"/>
              </a:spcBef>
              <a:spcAft>
                <a:spcPct val="0"/>
              </a:spcAft>
              <a:buFont typeface="Arial" panose="020B0604020202020204" pitchFamily="34" charset="0"/>
              <a:buChar char="•"/>
              <a:defRPr/>
            </a:pPr>
            <a:r>
              <a:rPr lang="en-US" sz="1200" kern="0">
                <a:solidFill>
                  <a:schemeClr val="tx2"/>
                </a:solidFill>
                <a:latin typeface="Tahoma"/>
              </a:rPr>
              <a:t>Define the tech design for the feature covering Salesforce, integration, </a:t>
            </a:r>
            <a:r>
              <a:rPr lang="en-US" sz="1200" kern="0" err="1">
                <a:solidFill>
                  <a:schemeClr val="tx2"/>
                </a:solidFill>
                <a:latin typeface="Tahoma"/>
              </a:rPr>
              <a:t>Vlocity</a:t>
            </a:r>
            <a:r>
              <a:rPr lang="en-US" sz="1200" kern="0">
                <a:solidFill>
                  <a:schemeClr val="tx2"/>
                </a:solidFill>
                <a:latin typeface="Tahoma"/>
              </a:rPr>
              <a:t> (mobile and web) and data aspects </a:t>
            </a:r>
          </a:p>
        </p:txBody>
      </p:sp>
      <p:sp>
        <p:nvSpPr>
          <p:cNvPr id="186" name="Text Placeholder 5">
            <a:extLst>
              <a:ext uri="{FF2B5EF4-FFF2-40B4-BE49-F238E27FC236}">
                <a16:creationId xmlns:a16="http://schemas.microsoft.com/office/drawing/2014/main" id="{7330DDD1-EB70-BC45-871E-17204A212F0B}"/>
              </a:ext>
            </a:extLst>
          </p:cNvPr>
          <p:cNvSpPr txBox="1">
            <a:spLocks/>
          </p:cNvSpPr>
          <p:nvPr/>
        </p:nvSpPr>
        <p:spPr>
          <a:xfrm>
            <a:off x="8284846" y="1725764"/>
            <a:ext cx="3099250" cy="685967"/>
          </a:xfrm>
          <a:prstGeom prst="homePlate">
            <a:avLst>
              <a:gd name="adj" fmla="val 63836"/>
            </a:avLst>
          </a:prstGeom>
          <a:solidFill>
            <a:srgbClr val="92D050"/>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b="1" dirty="0">
                <a:solidFill>
                  <a:schemeClr val="bg1"/>
                </a:solidFill>
                <a:ea typeface="+mn-ea"/>
                <a:cs typeface="+mn-cs"/>
              </a:rPr>
              <a:t>       User Story Sign off &amp;</a:t>
            </a:r>
          </a:p>
          <a:p>
            <a:pPr marL="0" lvl="1" indent="0" algn="ctr" defTabSz="914400">
              <a:spcBef>
                <a:spcPts val="600"/>
              </a:spcBef>
              <a:buSzPct val="100000"/>
              <a:buNone/>
            </a:pPr>
            <a:r>
              <a:rPr lang="en-US" b="1" dirty="0">
                <a:solidFill>
                  <a:schemeClr val="bg1"/>
                </a:solidFill>
                <a:ea typeface="+mn-ea"/>
                <a:cs typeface="+mn-cs"/>
              </a:rPr>
              <a:t>          Solution Design Sign Off</a:t>
            </a:r>
          </a:p>
        </p:txBody>
      </p:sp>
      <p:sp>
        <p:nvSpPr>
          <p:cNvPr id="184" name="Text Placeholder 5">
            <a:extLst>
              <a:ext uri="{FF2B5EF4-FFF2-40B4-BE49-F238E27FC236}">
                <a16:creationId xmlns:a16="http://schemas.microsoft.com/office/drawing/2014/main" id="{88752C20-5C32-6449-8C14-E1DB59BEDF21}"/>
              </a:ext>
            </a:extLst>
          </p:cNvPr>
          <p:cNvSpPr txBox="1">
            <a:spLocks/>
          </p:cNvSpPr>
          <p:nvPr/>
        </p:nvSpPr>
        <p:spPr>
          <a:xfrm>
            <a:off x="5799191" y="1725764"/>
            <a:ext cx="3099250" cy="685967"/>
          </a:xfrm>
          <a:prstGeom prst="homePlate">
            <a:avLst>
              <a:gd name="adj" fmla="val 63836"/>
            </a:avLst>
          </a:prstGeom>
          <a:solidFill>
            <a:srgbClr val="92D050"/>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b="1" dirty="0">
                <a:solidFill>
                  <a:schemeClr val="bg1"/>
                </a:solidFill>
                <a:ea typeface="+mn-ea"/>
                <a:cs typeface="+mn-cs"/>
              </a:rPr>
              <a:t>        Feature </a:t>
            </a:r>
          </a:p>
          <a:p>
            <a:pPr marL="0" lvl="1" indent="0" algn="ctr" defTabSz="914400">
              <a:spcBef>
                <a:spcPts val="600"/>
              </a:spcBef>
              <a:buSzPct val="100000"/>
              <a:buNone/>
            </a:pPr>
            <a:r>
              <a:rPr lang="en-US" b="1" dirty="0">
                <a:solidFill>
                  <a:schemeClr val="bg1"/>
                </a:solidFill>
                <a:ea typeface="+mn-ea"/>
                <a:cs typeface="+mn-cs"/>
              </a:rPr>
              <a:t>          User Story Breakdown</a:t>
            </a:r>
          </a:p>
        </p:txBody>
      </p:sp>
      <p:sp>
        <p:nvSpPr>
          <p:cNvPr id="185" name="Text Placeholder 5">
            <a:extLst>
              <a:ext uri="{FF2B5EF4-FFF2-40B4-BE49-F238E27FC236}">
                <a16:creationId xmlns:a16="http://schemas.microsoft.com/office/drawing/2014/main" id="{F4106D03-F919-674B-A074-3B4F095435E3}"/>
              </a:ext>
            </a:extLst>
          </p:cNvPr>
          <p:cNvSpPr txBox="1">
            <a:spLocks/>
          </p:cNvSpPr>
          <p:nvPr/>
        </p:nvSpPr>
        <p:spPr>
          <a:xfrm>
            <a:off x="3313536" y="1725768"/>
            <a:ext cx="3099816" cy="685964"/>
          </a:xfrm>
          <a:prstGeom prst="homePlate">
            <a:avLst>
              <a:gd name="adj" fmla="val 63836"/>
            </a:avLst>
          </a:prstGeom>
          <a:solidFill>
            <a:srgbClr val="92D050"/>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b="1" dirty="0">
                <a:solidFill>
                  <a:schemeClr val="bg1"/>
                </a:solidFill>
                <a:ea typeface="+mn-ea"/>
                <a:cs typeface="+mn-cs"/>
              </a:rPr>
              <a:t>         Feature  </a:t>
            </a:r>
          </a:p>
          <a:p>
            <a:pPr marL="0" lvl="1" indent="0" algn="ctr" defTabSz="914400">
              <a:spcBef>
                <a:spcPts val="600"/>
              </a:spcBef>
              <a:buSzPct val="100000"/>
              <a:buNone/>
            </a:pPr>
            <a:r>
              <a:rPr lang="en-US" b="1" dirty="0">
                <a:solidFill>
                  <a:schemeClr val="bg1"/>
                </a:solidFill>
                <a:ea typeface="+mn-ea"/>
                <a:cs typeface="+mn-cs"/>
              </a:rPr>
              <a:t>         Design Discussions</a:t>
            </a:r>
          </a:p>
        </p:txBody>
      </p:sp>
      <p:sp>
        <p:nvSpPr>
          <p:cNvPr id="136" name="Text Placeholder 5">
            <a:extLst>
              <a:ext uri="{FF2B5EF4-FFF2-40B4-BE49-F238E27FC236}">
                <a16:creationId xmlns:a16="http://schemas.microsoft.com/office/drawing/2014/main" id="{09C5C0E1-0A14-3943-AC4F-0AE5F9897EE3}"/>
              </a:ext>
            </a:extLst>
          </p:cNvPr>
          <p:cNvSpPr txBox="1">
            <a:spLocks/>
          </p:cNvSpPr>
          <p:nvPr/>
        </p:nvSpPr>
        <p:spPr>
          <a:xfrm>
            <a:off x="914912" y="1725765"/>
            <a:ext cx="3099816" cy="685966"/>
          </a:xfrm>
          <a:prstGeom prst="homePlate">
            <a:avLst>
              <a:gd name="adj" fmla="val 63836"/>
            </a:avLst>
          </a:prstGeom>
          <a:solidFill>
            <a:srgbClr val="92D050"/>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b="1" dirty="0">
                <a:solidFill>
                  <a:schemeClr val="bg1"/>
                </a:solidFill>
                <a:ea typeface="+mn-ea"/>
                <a:cs typeface="+mn-cs"/>
              </a:rPr>
              <a:t>Feature </a:t>
            </a:r>
          </a:p>
          <a:p>
            <a:pPr marL="0" lvl="1" indent="0" algn="ctr" defTabSz="914400">
              <a:spcBef>
                <a:spcPts val="600"/>
              </a:spcBef>
              <a:buSzPct val="100000"/>
              <a:buNone/>
            </a:pPr>
            <a:r>
              <a:rPr lang="en-US" b="1" dirty="0">
                <a:solidFill>
                  <a:schemeClr val="bg1"/>
                </a:solidFill>
                <a:ea typeface="+mn-ea"/>
                <a:cs typeface="+mn-cs"/>
              </a:rPr>
              <a:t>Vision Discussions</a:t>
            </a:r>
          </a:p>
        </p:txBody>
      </p:sp>
      <p:sp>
        <p:nvSpPr>
          <p:cNvPr id="187" name="Rectangle 186">
            <a:extLst>
              <a:ext uri="{FF2B5EF4-FFF2-40B4-BE49-F238E27FC236}">
                <a16:creationId xmlns:a16="http://schemas.microsoft.com/office/drawing/2014/main" id="{84457882-F9A2-654F-B4AD-3135C3A285F0}"/>
              </a:ext>
            </a:extLst>
          </p:cNvPr>
          <p:cNvSpPr/>
          <p:nvPr/>
        </p:nvSpPr>
        <p:spPr>
          <a:xfrm>
            <a:off x="8698998" y="2656046"/>
            <a:ext cx="2571058" cy="2308324"/>
          </a:xfrm>
          <a:prstGeom prst="rect">
            <a:avLst/>
          </a:prstGeom>
        </p:spPr>
        <p:txBody>
          <a:bodyPr wrap="square">
            <a:spAutoFit/>
          </a:bodyPr>
          <a:lstStyle/>
          <a:p>
            <a:pPr lvl="0" eaLnBrk="0" fontAlgn="base" hangingPunct="0">
              <a:spcBef>
                <a:spcPct val="0"/>
              </a:spcBef>
              <a:spcAft>
                <a:spcPct val="0"/>
              </a:spcAft>
              <a:defRPr/>
            </a:pPr>
            <a:r>
              <a:rPr lang="en-US" sz="1200" b="1" kern="0">
                <a:solidFill>
                  <a:schemeClr val="tx2"/>
                </a:solidFill>
                <a:latin typeface="Tahoma"/>
              </a:rPr>
              <a:t>Owner</a:t>
            </a:r>
            <a:r>
              <a:rPr lang="en-US" sz="1200" kern="0">
                <a:solidFill>
                  <a:schemeClr val="tx2"/>
                </a:solidFill>
                <a:latin typeface="Tahoma"/>
              </a:rPr>
              <a:t>: BA/Tech Solution Lead</a:t>
            </a:r>
          </a:p>
          <a:p>
            <a:pPr lvl="0" eaLnBrk="0" fontAlgn="base" hangingPunct="0">
              <a:spcBef>
                <a:spcPct val="0"/>
              </a:spcBef>
              <a:spcAft>
                <a:spcPct val="0"/>
              </a:spcAft>
              <a:defRPr/>
            </a:pPr>
            <a:endParaRPr lang="en-US" sz="1200" b="1" kern="0">
              <a:solidFill>
                <a:schemeClr val="tx2"/>
              </a:solidFill>
              <a:latin typeface="Tahoma"/>
            </a:endParaRPr>
          </a:p>
          <a:p>
            <a:pPr lvl="0" eaLnBrk="0" fontAlgn="base" hangingPunct="0">
              <a:spcBef>
                <a:spcPct val="0"/>
              </a:spcBef>
              <a:spcAft>
                <a:spcPct val="0"/>
              </a:spcAft>
              <a:defRPr/>
            </a:pPr>
            <a:r>
              <a:rPr lang="en-US" sz="1200" b="1" kern="0">
                <a:solidFill>
                  <a:schemeClr val="tx2"/>
                </a:solidFill>
                <a:latin typeface="Tahoma"/>
              </a:rPr>
              <a:t>Participants</a:t>
            </a:r>
            <a:r>
              <a:rPr lang="en-US" sz="1200" kern="0">
                <a:solidFill>
                  <a:schemeClr val="tx2"/>
                </a:solidFill>
                <a:latin typeface="Tahoma"/>
              </a:rPr>
              <a:t>: Product Owner, Tech Solution Lead and BAs </a:t>
            </a:r>
          </a:p>
          <a:p>
            <a:pPr lvl="0" eaLnBrk="0" fontAlgn="base" hangingPunct="0">
              <a:spcBef>
                <a:spcPct val="0"/>
              </a:spcBef>
              <a:spcAft>
                <a:spcPct val="0"/>
              </a:spcAft>
              <a:defRPr/>
            </a:pPr>
            <a:endParaRPr lang="en-US" sz="1200" b="1" kern="0">
              <a:solidFill>
                <a:schemeClr val="tx2"/>
              </a:solidFill>
              <a:latin typeface="Tahoma"/>
            </a:endParaRPr>
          </a:p>
          <a:p>
            <a:pPr lvl="0" eaLnBrk="0" fontAlgn="base" hangingPunct="0">
              <a:spcBef>
                <a:spcPct val="0"/>
              </a:spcBef>
              <a:spcAft>
                <a:spcPct val="0"/>
              </a:spcAft>
              <a:defRPr/>
            </a:pPr>
            <a:endParaRPr lang="en-US" sz="1200" b="1" kern="0">
              <a:solidFill>
                <a:schemeClr val="tx2"/>
              </a:solidFill>
              <a:latin typeface="Tahoma"/>
            </a:endParaRPr>
          </a:p>
          <a:p>
            <a:pPr lvl="0" eaLnBrk="0" fontAlgn="base" hangingPunct="0">
              <a:spcBef>
                <a:spcPct val="0"/>
              </a:spcBef>
              <a:spcAft>
                <a:spcPct val="0"/>
              </a:spcAft>
              <a:defRPr/>
            </a:pPr>
            <a:r>
              <a:rPr lang="en-US" sz="1200" b="1" kern="0">
                <a:solidFill>
                  <a:schemeClr val="tx2"/>
                </a:solidFill>
                <a:latin typeface="Tahoma"/>
              </a:rPr>
              <a:t>Expected</a:t>
            </a:r>
            <a:r>
              <a:rPr lang="en-US" sz="1200" kern="0">
                <a:solidFill>
                  <a:schemeClr val="tx2"/>
                </a:solidFill>
                <a:latin typeface="Tahoma"/>
              </a:rPr>
              <a:t> </a:t>
            </a:r>
            <a:r>
              <a:rPr lang="en-US" sz="1200" b="1" kern="0">
                <a:solidFill>
                  <a:schemeClr val="tx2"/>
                </a:solidFill>
                <a:latin typeface="Tahoma"/>
              </a:rPr>
              <a:t>Outcome</a:t>
            </a:r>
            <a:r>
              <a:rPr lang="en-US" sz="1200" kern="0">
                <a:solidFill>
                  <a:schemeClr val="tx2"/>
                </a:solidFill>
                <a:latin typeface="Tahoma"/>
              </a:rPr>
              <a:t>: </a:t>
            </a:r>
          </a:p>
          <a:p>
            <a:pPr marL="171450" lvl="0" indent="-171450" eaLnBrk="0" fontAlgn="base" hangingPunct="0">
              <a:spcBef>
                <a:spcPct val="0"/>
              </a:spcBef>
              <a:spcAft>
                <a:spcPct val="0"/>
              </a:spcAft>
              <a:buFont typeface="Arial" panose="020B0604020202020204" pitchFamily="34" charset="0"/>
              <a:buChar char="•"/>
              <a:defRPr/>
            </a:pPr>
            <a:r>
              <a:rPr lang="en-US" sz="1200" kern="0">
                <a:solidFill>
                  <a:schemeClr val="tx2"/>
                </a:solidFill>
                <a:latin typeface="Tahoma"/>
              </a:rPr>
              <a:t>Signed off user Stories by the Product Owner</a:t>
            </a:r>
          </a:p>
          <a:p>
            <a:pPr marL="171450" lvl="0" indent="-171450" eaLnBrk="0" fontAlgn="base" hangingPunct="0">
              <a:spcBef>
                <a:spcPct val="0"/>
              </a:spcBef>
              <a:spcAft>
                <a:spcPct val="0"/>
              </a:spcAft>
              <a:buFont typeface="Arial" panose="020B0604020202020204" pitchFamily="34" charset="0"/>
              <a:buChar char="•"/>
              <a:defRPr/>
            </a:pPr>
            <a:r>
              <a:rPr lang="en-US" sz="1200" kern="0">
                <a:solidFill>
                  <a:schemeClr val="tx2"/>
                </a:solidFill>
                <a:latin typeface="Tahoma"/>
              </a:rPr>
              <a:t>Signed of Solution/Technical Design </a:t>
            </a:r>
          </a:p>
          <a:p>
            <a:pPr marL="171450" lvl="0" indent="-171450" eaLnBrk="0" fontAlgn="base" hangingPunct="0">
              <a:spcBef>
                <a:spcPct val="0"/>
              </a:spcBef>
              <a:spcAft>
                <a:spcPct val="0"/>
              </a:spcAft>
              <a:buFont typeface="Arial" panose="020B0604020202020204" pitchFamily="34" charset="0"/>
              <a:buChar char="•"/>
              <a:defRPr/>
            </a:pPr>
            <a:r>
              <a:rPr lang="en-US" sz="1200" kern="0">
                <a:solidFill>
                  <a:schemeClr val="tx2"/>
                </a:solidFill>
                <a:latin typeface="Tahoma"/>
              </a:rPr>
              <a:t>Signed off screen mock-ups</a:t>
            </a:r>
          </a:p>
        </p:txBody>
      </p:sp>
      <p:sp>
        <p:nvSpPr>
          <p:cNvPr id="12" name="Title 3">
            <a:extLst>
              <a:ext uri="{FF2B5EF4-FFF2-40B4-BE49-F238E27FC236}">
                <a16:creationId xmlns:a16="http://schemas.microsoft.com/office/drawing/2014/main" id="{958D9146-4576-B44E-8373-DAEC28B07C65}"/>
              </a:ext>
            </a:extLst>
          </p:cNvPr>
          <p:cNvSpPr>
            <a:spLocks noGrp="1"/>
          </p:cNvSpPr>
          <p:nvPr>
            <p:ph type="title"/>
          </p:nvPr>
        </p:nvSpPr>
        <p:spPr>
          <a:xfrm>
            <a:off x="914912" y="846006"/>
            <a:ext cx="10675108" cy="879756"/>
          </a:xfrm>
        </p:spPr>
        <p:txBody>
          <a:bodyPr/>
          <a:lstStyle/>
          <a:p>
            <a:r>
              <a:rPr lang="en-US" sz="3600" dirty="0"/>
              <a:t>NY Life: Feature Breakdown – Process</a:t>
            </a:r>
          </a:p>
        </p:txBody>
      </p:sp>
    </p:spTree>
    <p:extLst>
      <p:ext uri="{BB962C8B-B14F-4D97-AF65-F5344CB8AC3E}">
        <p14:creationId xmlns:p14="http://schemas.microsoft.com/office/powerpoint/2010/main" val="326050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 Placeholder 5">
            <a:extLst>
              <a:ext uri="{FF2B5EF4-FFF2-40B4-BE49-F238E27FC236}">
                <a16:creationId xmlns:a16="http://schemas.microsoft.com/office/drawing/2014/main" id="{7330DDD1-EB70-BC45-871E-17204A212F0B}"/>
              </a:ext>
            </a:extLst>
          </p:cNvPr>
          <p:cNvSpPr txBox="1">
            <a:spLocks/>
          </p:cNvSpPr>
          <p:nvPr/>
        </p:nvSpPr>
        <p:spPr>
          <a:xfrm>
            <a:off x="9715240"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a:t>
            </a:r>
          </a:p>
          <a:p>
            <a:pPr marL="0" lvl="1" indent="0" algn="ctr" defTabSz="914400">
              <a:spcBef>
                <a:spcPts val="600"/>
              </a:spcBef>
              <a:buSzPct val="100000"/>
              <a:buNone/>
            </a:pPr>
            <a:r>
              <a:rPr lang="en-US" sz="900" b="1">
                <a:solidFill>
                  <a:schemeClr val="bg1"/>
                </a:solidFill>
                <a:ea typeface="+mn-ea"/>
                <a:cs typeface="+mn-cs"/>
              </a:rPr>
              <a:t>Solution  Sign Off</a:t>
            </a:r>
          </a:p>
        </p:txBody>
      </p:sp>
      <p:sp>
        <p:nvSpPr>
          <p:cNvPr id="184" name="Text Placeholder 5">
            <a:extLst>
              <a:ext uri="{FF2B5EF4-FFF2-40B4-BE49-F238E27FC236}">
                <a16:creationId xmlns:a16="http://schemas.microsoft.com/office/drawing/2014/main" id="{88752C20-5C32-6449-8C14-E1DB59BEDF21}"/>
              </a:ext>
            </a:extLst>
          </p:cNvPr>
          <p:cNvSpPr txBox="1">
            <a:spLocks/>
          </p:cNvSpPr>
          <p:nvPr/>
        </p:nvSpPr>
        <p:spPr>
          <a:xfrm>
            <a:off x="8207077"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 </a:t>
            </a:r>
          </a:p>
          <a:p>
            <a:pPr marL="0" lvl="1" indent="0" algn="ctr" defTabSz="914400">
              <a:spcBef>
                <a:spcPts val="600"/>
              </a:spcBef>
              <a:buSzPct val="100000"/>
              <a:buNone/>
            </a:pPr>
            <a:r>
              <a:rPr lang="en-US" sz="900" b="1">
                <a:solidFill>
                  <a:schemeClr val="bg1"/>
                </a:solidFill>
                <a:ea typeface="+mn-ea"/>
                <a:cs typeface="+mn-cs"/>
              </a:rPr>
              <a:t>Breakdown</a:t>
            </a:r>
          </a:p>
        </p:txBody>
      </p:sp>
      <p:sp>
        <p:nvSpPr>
          <p:cNvPr id="185" name="Text Placeholder 5">
            <a:extLst>
              <a:ext uri="{FF2B5EF4-FFF2-40B4-BE49-F238E27FC236}">
                <a16:creationId xmlns:a16="http://schemas.microsoft.com/office/drawing/2014/main" id="{F4106D03-F919-674B-A074-3B4F095435E3}"/>
              </a:ext>
            </a:extLst>
          </p:cNvPr>
          <p:cNvSpPr txBox="1">
            <a:spLocks/>
          </p:cNvSpPr>
          <p:nvPr/>
        </p:nvSpPr>
        <p:spPr>
          <a:xfrm>
            <a:off x="6698914"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Design </a:t>
            </a:r>
          </a:p>
          <a:p>
            <a:pPr marL="0" lvl="1" indent="0" algn="ctr" defTabSz="914400">
              <a:spcBef>
                <a:spcPts val="600"/>
              </a:spcBef>
              <a:buSzPct val="100000"/>
              <a:buNone/>
            </a:pPr>
            <a:r>
              <a:rPr lang="en-US" sz="900" b="1" dirty="0">
                <a:solidFill>
                  <a:schemeClr val="bg1"/>
                </a:solidFill>
                <a:ea typeface="+mn-ea"/>
                <a:cs typeface="+mn-cs"/>
              </a:rPr>
              <a:t>Discussions</a:t>
            </a:r>
          </a:p>
        </p:txBody>
      </p:sp>
      <p:sp>
        <p:nvSpPr>
          <p:cNvPr id="136" name="Text Placeholder 5">
            <a:extLst>
              <a:ext uri="{FF2B5EF4-FFF2-40B4-BE49-F238E27FC236}">
                <a16:creationId xmlns:a16="http://schemas.microsoft.com/office/drawing/2014/main" id="{09C5C0E1-0A14-3943-AC4F-0AE5F9897EE3}"/>
              </a:ext>
            </a:extLst>
          </p:cNvPr>
          <p:cNvSpPr txBox="1">
            <a:spLocks/>
          </p:cNvSpPr>
          <p:nvPr/>
        </p:nvSpPr>
        <p:spPr>
          <a:xfrm>
            <a:off x="5225489" y="165107"/>
            <a:ext cx="1828800" cy="457200"/>
          </a:xfrm>
          <a:prstGeom prst="homePlate">
            <a:avLst>
              <a:gd name="adj" fmla="val 63836"/>
            </a:avLst>
          </a:prstGeom>
          <a:solidFill>
            <a:schemeClr val="bg1"/>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ea typeface="+mn-ea"/>
                <a:cs typeface="+mn-cs"/>
              </a:rPr>
              <a:t>Feature </a:t>
            </a:r>
          </a:p>
          <a:p>
            <a:pPr marL="0" lvl="1" indent="0" algn="ctr" defTabSz="914400">
              <a:spcBef>
                <a:spcPts val="600"/>
              </a:spcBef>
              <a:buSzPct val="100000"/>
              <a:buNone/>
            </a:pPr>
            <a:r>
              <a:rPr lang="en-US" sz="900" b="1" dirty="0">
                <a:ea typeface="+mn-ea"/>
                <a:cs typeface="+mn-cs"/>
              </a:rPr>
              <a:t>Vision Discussions</a:t>
            </a:r>
          </a:p>
        </p:txBody>
      </p:sp>
      <p:sp>
        <p:nvSpPr>
          <p:cNvPr id="133" name="TextBox 132">
            <a:extLst>
              <a:ext uri="{FF2B5EF4-FFF2-40B4-BE49-F238E27FC236}">
                <a16:creationId xmlns:a16="http://schemas.microsoft.com/office/drawing/2014/main" id="{A8F190F1-F7E7-FD41-B911-25A3312AF1A5}"/>
              </a:ext>
            </a:extLst>
          </p:cNvPr>
          <p:cNvSpPr txBox="1"/>
          <p:nvPr/>
        </p:nvSpPr>
        <p:spPr>
          <a:xfrm>
            <a:off x="669107" y="1410616"/>
            <a:ext cx="10576876" cy="657969"/>
          </a:xfrm>
          <a:prstGeom prst="rect">
            <a:avLst/>
          </a:prstGeom>
          <a:noFill/>
        </p:spPr>
        <p:txBody>
          <a:bodyPr wrap="square" rtlCol="0">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Vision Slide: </a:t>
            </a:r>
            <a:r>
              <a:rPr lang="en-US" sz="1600" kern="0" dirty="0">
                <a:solidFill>
                  <a:schemeClr val="tx2"/>
                </a:solidFill>
                <a:latin typeface="Tahoma"/>
              </a:rPr>
              <a:t>Define the vision for a Feature to level set across multiple stakeholders</a:t>
            </a:r>
          </a:p>
          <a:p>
            <a:pPr marL="285750" indent="-285750">
              <a:buFont typeface="Arial" panose="020B0604020202020204" pitchFamily="34" charset="0"/>
              <a:buChar char="•"/>
            </a:pPr>
            <a:endParaRPr lang="en-US" dirty="0"/>
          </a:p>
        </p:txBody>
      </p:sp>
      <p:sp>
        <p:nvSpPr>
          <p:cNvPr id="139" name="Text Placeholder 7">
            <a:extLst>
              <a:ext uri="{FF2B5EF4-FFF2-40B4-BE49-F238E27FC236}">
                <a16:creationId xmlns:a16="http://schemas.microsoft.com/office/drawing/2014/main" id="{AAFCB6A4-9721-6C4E-B937-343820FDED44}"/>
              </a:ext>
            </a:extLst>
          </p:cNvPr>
          <p:cNvSpPr txBox="1">
            <a:spLocks/>
          </p:cNvSpPr>
          <p:nvPr/>
        </p:nvSpPr>
        <p:spPr>
          <a:xfrm>
            <a:off x="469900" y="736690"/>
            <a:ext cx="11252200" cy="757255"/>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Clr>
                <a:schemeClr val="accent5"/>
              </a:buClr>
              <a:buSzPct val="75000"/>
              <a:buFont typeface="Arial" panose="020B0604020202020204" pitchFamily="34" charset="0"/>
              <a:buNone/>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6" name="Picture 5">
            <a:extLst>
              <a:ext uri="{FF2B5EF4-FFF2-40B4-BE49-F238E27FC236}">
                <a16:creationId xmlns:a16="http://schemas.microsoft.com/office/drawing/2014/main" id="{9E8322C3-5D22-8648-A8FC-7CCC1932734F}"/>
              </a:ext>
            </a:extLst>
          </p:cNvPr>
          <p:cNvPicPr>
            <a:picLocks noChangeAspect="1"/>
          </p:cNvPicPr>
          <p:nvPr/>
        </p:nvPicPr>
        <p:blipFill>
          <a:blip r:embed="rId2"/>
          <a:stretch>
            <a:fillRect/>
          </a:stretch>
        </p:blipFill>
        <p:spPr>
          <a:xfrm>
            <a:off x="4474151" y="2062253"/>
            <a:ext cx="7069889" cy="4446588"/>
          </a:xfrm>
          <a:prstGeom prst="rect">
            <a:avLst/>
          </a:prstGeom>
        </p:spPr>
      </p:pic>
      <p:pic>
        <p:nvPicPr>
          <p:cNvPr id="2" name="Picture 1">
            <a:extLst>
              <a:ext uri="{FF2B5EF4-FFF2-40B4-BE49-F238E27FC236}">
                <a16:creationId xmlns:a16="http://schemas.microsoft.com/office/drawing/2014/main" id="{2AA20D69-06BF-2640-B6F2-85FCE9B8CFBF}"/>
              </a:ext>
            </a:extLst>
          </p:cNvPr>
          <p:cNvPicPr>
            <a:picLocks noChangeAspect="1"/>
          </p:cNvPicPr>
          <p:nvPr/>
        </p:nvPicPr>
        <p:blipFill>
          <a:blip r:embed="rId3"/>
          <a:stretch>
            <a:fillRect/>
          </a:stretch>
        </p:blipFill>
        <p:spPr>
          <a:xfrm>
            <a:off x="758007" y="3181918"/>
            <a:ext cx="393700" cy="381000"/>
          </a:xfrm>
          <a:prstGeom prst="rect">
            <a:avLst/>
          </a:prstGeom>
        </p:spPr>
      </p:pic>
      <p:pic>
        <p:nvPicPr>
          <p:cNvPr id="3" name="Picture 2">
            <a:extLst>
              <a:ext uri="{FF2B5EF4-FFF2-40B4-BE49-F238E27FC236}">
                <a16:creationId xmlns:a16="http://schemas.microsoft.com/office/drawing/2014/main" id="{567AEC17-BF1B-3C43-A57D-333692F0318D}"/>
              </a:ext>
            </a:extLst>
          </p:cNvPr>
          <p:cNvPicPr>
            <a:picLocks noChangeAspect="1"/>
          </p:cNvPicPr>
          <p:nvPr/>
        </p:nvPicPr>
        <p:blipFill>
          <a:blip r:embed="rId3"/>
          <a:stretch>
            <a:fillRect/>
          </a:stretch>
        </p:blipFill>
        <p:spPr>
          <a:xfrm>
            <a:off x="758007" y="4160129"/>
            <a:ext cx="393700" cy="381000"/>
          </a:xfrm>
          <a:prstGeom prst="rect">
            <a:avLst/>
          </a:prstGeom>
        </p:spPr>
      </p:pic>
      <p:pic>
        <p:nvPicPr>
          <p:cNvPr id="4" name="Picture 3">
            <a:extLst>
              <a:ext uri="{FF2B5EF4-FFF2-40B4-BE49-F238E27FC236}">
                <a16:creationId xmlns:a16="http://schemas.microsoft.com/office/drawing/2014/main" id="{6142859A-F73B-3A4A-B6AD-41C9F3A423F2}"/>
              </a:ext>
            </a:extLst>
          </p:cNvPr>
          <p:cNvPicPr>
            <a:picLocks noChangeAspect="1"/>
          </p:cNvPicPr>
          <p:nvPr/>
        </p:nvPicPr>
        <p:blipFill>
          <a:blip r:embed="rId3"/>
          <a:stretch>
            <a:fillRect/>
          </a:stretch>
        </p:blipFill>
        <p:spPr>
          <a:xfrm>
            <a:off x="758007" y="5138340"/>
            <a:ext cx="393700" cy="381000"/>
          </a:xfrm>
          <a:prstGeom prst="rect">
            <a:avLst/>
          </a:prstGeom>
        </p:spPr>
      </p:pic>
      <p:sp>
        <p:nvSpPr>
          <p:cNvPr id="14" name="TextBox 13">
            <a:extLst>
              <a:ext uri="{FF2B5EF4-FFF2-40B4-BE49-F238E27FC236}">
                <a16:creationId xmlns:a16="http://schemas.microsoft.com/office/drawing/2014/main" id="{CF163907-5665-C248-85BC-DDB1B0847D98}"/>
              </a:ext>
            </a:extLst>
          </p:cNvPr>
          <p:cNvSpPr txBox="1"/>
          <p:nvPr/>
        </p:nvSpPr>
        <p:spPr>
          <a:xfrm>
            <a:off x="758007" y="2531321"/>
            <a:ext cx="10576876" cy="369332"/>
          </a:xfrm>
          <a:prstGeom prst="rect">
            <a:avLst/>
          </a:prstGeom>
          <a:noFill/>
        </p:spPr>
        <p:txBody>
          <a:bodyPr wrap="square" rtlCol="0">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Key Takeaways:</a:t>
            </a:r>
            <a:endParaRPr lang="en-US" dirty="0">
              <a:solidFill>
                <a:schemeClr val="tx2"/>
              </a:solidFill>
            </a:endParaRPr>
          </a:p>
        </p:txBody>
      </p:sp>
      <p:sp>
        <p:nvSpPr>
          <p:cNvPr id="15" name="TextBox 14">
            <a:extLst>
              <a:ext uri="{FF2B5EF4-FFF2-40B4-BE49-F238E27FC236}">
                <a16:creationId xmlns:a16="http://schemas.microsoft.com/office/drawing/2014/main" id="{FB26F7D7-181C-844C-B9AF-BBA4D753003B}"/>
              </a:ext>
            </a:extLst>
          </p:cNvPr>
          <p:cNvSpPr txBox="1"/>
          <p:nvPr/>
        </p:nvSpPr>
        <p:spPr>
          <a:xfrm>
            <a:off x="1325510" y="2976393"/>
            <a:ext cx="2957037" cy="1107996"/>
          </a:xfrm>
          <a:prstGeom prst="rect">
            <a:avLst/>
          </a:prstGeom>
          <a:noFill/>
        </p:spPr>
        <p:txBody>
          <a:bodyPr wrap="square" rtlCol="0">
            <a:spAutoFit/>
          </a:bodyPr>
          <a:lstStyle/>
          <a:p>
            <a:r>
              <a:rPr lang="en-US" sz="1600" kern="0" dirty="0">
                <a:solidFill>
                  <a:schemeClr val="tx2"/>
                </a:solidFill>
                <a:latin typeface="Tahoma"/>
              </a:rPr>
              <a:t>Ensure the Product Owner agrees to the Scope of the feature</a:t>
            </a:r>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763A2EEB-63DF-A14F-8844-1AC10A2D2A77}"/>
              </a:ext>
            </a:extLst>
          </p:cNvPr>
          <p:cNvSpPr txBox="1"/>
          <p:nvPr/>
        </p:nvSpPr>
        <p:spPr>
          <a:xfrm>
            <a:off x="1325509" y="3987131"/>
            <a:ext cx="2957037" cy="830997"/>
          </a:xfrm>
          <a:prstGeom prst="rect">
            <a:avLst/>
          </a:prstGeom>
          <a:noFill/>
        </p:spPr>
        <p:txBody>
          <a:bodyPr wrap="square" rtlCol="0">
            <a:spAutoFit/>
          </a:bodyPr>
          <a:lstStyle/>
          <a:p>
            <a:r>
              <a:rPr lang="en-US" sz="1600" kern="0" dirty="0">
                <a:solidFill>
                  <a:schemeClr val="tx2"/>
                </a:solidFill>
                <a:latin typeface="Tahoma"/>
              </a:rPr>
              <a:t>Ensure all dependencies and integration requirements are thought of and called out</a:t>
            </a:r>
            <a:endParaRPr lang="en-US" dirty="0">
              <a:solidFill>
                <a:schemeClr val="tx2"/>
              </a:solidFill>
            </a:endParaRPr>
          </a:p>
        </p:txBody>
      </p:sp>
      <p:sp>
        <p:nvSpPr>
          <p:cNvPr id="17" name="TextBox 16">
            <a:extLst>
              <a:ext uri="{FF2B5EF4-FFF2-40B4-BE49-F238E27FC236}">
                <a16:creationId xmlns:a16="http://schemas.microsoft.com/office/drawing/2014/main" id="{B8386984-04C5-D94F-AB94-F125E146C228}"/>
              </a:ext>
            </a:extLst>
          </p:cNvPr>
          <p:cNvSpPr txBox="1"/>
          <p:nvPr/>
        </p:nvSpPr>
        <p:spPr>
          <a:xfrm>
            <a:off x="1325508" y="4997869"/>
            <a:ext cx="2957037" cy="1107996"/>
          </a:xfrm>
          <a:prstGeom prst="rect">
            <a:avLst/>
          </a:prstGeom>
          <a:noFill/>
        </p:spPr>
        <p:txBody>
          <a:bodyPr wrap="square" rtlCol="0">
            <a:spAutoFit/>
          </a:bodyPr>
          <a:lstStyle/>
          <a:p>
            <a:r>
              <a:rPr lang="en-US" sz="1600" kern="0" dirty="0">
                <a:solidFill>
                  <a:schemeClr val="tx2"/>
                </a:solidFill>
                <a:latin typeface="Tahoma"/>
              </a:rPr>
              <a:t>Ensure all teams needed to complete the feature are in agreement on the scope</a:t>
            </a:r>
          </a:p>
          <a:p>
            <a:pPr marL="285750" indent="-285750">
              <a:buFont typeface="Arial" panose="020B0604020202020204" pitchFamily="34" charset="0"/>
              <a:buChar char="•"/>
            </a:pPr>
            <a:endParaRPr lang="en-US" dirty="0"/>
          </a:p>
        </p:txBody>
      </p:sp>
      <p:sp>
        <p:nvSpPr>
          <p:cNvPr id="18" name="Title 3">
            <a:extLst>
              <a:ext uri="{FF2B5EF4-FFF2-40B4-BE49-F238E27FC236}">
                <a16:creationId xmlns:a16="http://schemas.microsoft.com/office/drawing/2014/main" id="{355D4F6D-1482-5C42-9650-1BD150A42637}"/>
              </a:ext>
            </a:extLst>
          </p:cNvPr>
          <p:cNvSpPr>
            <a:spLocks noGrp="1"/>
          </p:cNvSpPr>
          <p:nvPr>
            <p:ph type="title"/>
          </p:nvPr>
        </p:nvSpPr>
        <p:spPr>
          <a:xfrm>
            <a:off x="758446" y="821960"/>
            <a:ext cx="10675108" cy="879756"/>
          </a:xfrm>
        </p:spPr>
        <p:txBody>
          <a:bodyPr/>
          <a:lstStyle/>
          <a:p>
            <a:r>
              <a:rPr lang="en-US" sz="3600" dirty="0"/>
              <a:t>Authentication &amp; Verification Example</a:t>
            </a:r>
          </a:p>
        </p:txBody>
      </p:sp>
      <p:sp>
        <p:nvSpPr>
          <p:cNvPr id="5" name="Rectangle 4">
            <a:extLst>
              <a:ext uri="{FF2B5EF4-FFF2-40B4-BE49-F238E27FC236}">
                <a16:creationId xmlns:a16="http://schemas.microsoft.com/office/drawing/2014/main" id="{A19B6F30-B869-D74A-973C-27A267D2E3C7}"/>
              </a:ext>
            </a:extLst>
          </p:cNvPr>
          <p:cNvSpPr/>
          <p:nvPr/>
        </p:nvSpPr>
        <p:spPr>
          <a:xfrm>
            <a:off x="5089765" y="2674086"/>
            <a:ext cx="1514235" cy="1015663"/>
          </a:xfrm>
          <a:prstGeom prst="rect">
            <a:avLst/>
          </a:prstGeom>
          <a:solidFill>
            <a:srgbClr val="E7EAEF"/>
          </a:solidFill>
        </p:spPr>
        <p:txBody>
          <a:bodyPr wrap="square">
            <a:spAutoFit/>
          </a:bodyPr>
          <a:lstStyle/>
          <a:p>
            <a:pPr algn="ctr" fontAlgn="ctr">
              <a:spcBef>
                <a:spcPts val="300"/>
              </a:spcBef>
              <a:defRPr/>
            </a:pPr>
            <a:r>
              <a:rPr lang="en-US" sz="1000" b="1" kern="0" dirty="0">
                <a:solidFill>
                  <a:srgbClr val="255F75"/>
                </a:solidFill>
                <a:latin typeface="Segoe Print" panose="02000600000000000000" pitchFamily="2" charset="0"/>
              </a:rPr>
              <a:t>Provide a CSR with the ability to verify a Policy Owner, Non-Policy Owner, Agent, or General Office Employee</a:t>
            </a:r>
          </a:p>
        </p:txBody>
      </p:sp>
    </p:spTree>
    <p:extLst>
      <p:ext uri="{BB962C8B-B14F-4D97-AF65-F5344CB8AC3E}">
        <p14:creationId xmlns:p14="http://schemas.microsoft.com/office/powerpoint/2010/main" val="183521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4C85CC-14CD-1540-BA68-FADD61ECF947}"/>
              </a:ext>
            </a:extLst>
          </p:cNvPr>
          <p:cNvPicPr>
            <a:picLocks noChangeAspect="1"/>
          </p:cNvPicPr>
          <p:nvPr/>
        </p:nvPicPr>
        <p:blipFill rotWithShape="1">
          <a:blip r:embed="rId2"/>
          <a:srcRect r="16165"/>
          <a:stretch/>
        </p:blipFill>
        <p:spPr>
          <a:xfrm>
            <a:off x="510493" y="2140943"/>
            <a:ext cx="4495994" cy="4080709"/>
          </a:xfrm>
          <a:prstGeom prst="rect">
            <a:avLst/>
          </a:prstGeom>
        </p:spPr>
      </p:pic>
      <p:sp>
        <p:nvSpPr>
          <p:cNvPr id="133" name="TextBox 132">
            <a:extLst>
              <a:ext uri="{FF2B5EF4-FFF2-40B4-BE49-F238E27FC236}">
                <a16:creationId xmlns:a16="http://schemas.microsoft.com/office/drawing/2014/main" id="{A8F190F1-F7E7-FD41-B911-25A3312AF1A5}"/>
              </a:ext>
            </a:extLst>
          </p:cNvPr>
          <p:cNvSpPr txBox="1"/>
          <p:nvPr/>
        </p:nvSpPr>
        <p:spPr>
          <a:xfrm>
            <a:off x="697160" y="1422874"/>
            <a:ext cx="10006904" cy="646331"/>
          </a:xfrm>
          <a:prstGeom prst="rect">
            <a:avLst/>
          </a:prstGeom>
          <a:noFill/>
        </p:spPr>
        <p:txBody>
          <a:bodyPr wrap="square" rtlCol="0">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Detailed Process Flow: </a:t>
            </a:r>
            <a:r>
              <a:rPr lang="en-US" sz="1600" kern="0" dirty="0">
                <a:solidFill>
                  <a:schemeClr val="tx2"/>
                </a:solidFill>
                <a:latin typeface="Tahoma"/>
              </a:rPr>
              <a:t>Define the vision for the Feature with a detailed process flow</a:t>
            </a:r>
          </a:p>
          <a:p>
            <a:pPr marL="285750" indent="-285750">
              <a:buFont typeface="Arial" panose="020B0604020202020204" pitchFamily="34" charset="0"/>
              <a:buChar char="•"/>
            </a:pPr>
            <a:endParaRPr lang="en-US" dirty="0"/>
          </a:p>
        </p:txBody>
      </p:sp>
      <p:sp>
        <p:nvSpPr>
          <p:cNvPr id="139" name="Text Placeholder 7">
            <a:extLst>
              <a:ext uri="{FF2B5EF4-FFF2-40B4-BE49-F238E27FC236}">
                <a16:creationId xmlns:a16="http://schemas.microsoft.com/office/drawing/2014/main" id="{AAFCB6A4-9721-6C4E-B937-343820FDED44}"/>
              </a:ext>
            </a:extLst>
          </p:cNvPr>
          <p:cNvSpPr txBox="1">
            <a:spLocks/>
          </p:cNvSpPr>
          <p:nvPr/>
        </p:nvSpPr>
        <p:spPr>
          <a:xfrm>
            <a:off x="469900" y="736690"/>
            <a:ext cx="11252200" cy="757255"/>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Clr>
                <a:schemeClr val="accent5"/>
              </a:buClr>
              <a:buSzPct val="75000"/>
              <a:buFont typeface="Arial" panose="020B0604020202020204" pitchFamily="34" charset="0"/>
              <a:buNone/>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7" name="TextBox 16">
            <a:extLst>
              <a:ext uri="{FF2B5EF4-FFF2-40B4-BE49-F238E27FC236}">
                <a16:creationId xmlns:a16="http://schemas.microsoft.com/office/drawing/2014/main" id="{3D3058C9-C706-2C47-B96E-5898862F9C69}"/>
              </a:ext>
            </a:extLst>
          </p:cNvPr>
          <p:cNvSpPr txBox="1"/>
          <p:nvPr/>
        </p:nvSpPr>
        <p:spPr>
          <a:xfrm>
            <a:off x="6015604" y="2670119"/>
            <a:ext cx="5856042" cy="615553"/>
          </a:xfrm>
          <a:prstGeom prst="rect">
            <a:avLst/>
          </a:prstGeom>
          <a:noFill/>
        </p:spPr>
        <p:txBody>
          <a:bodyPr wrap="square" rtlCol="0">
            <a:spAutoFit/>
          </a:bodyPr>
          <a:lstStyle/>
          <a:p>
            <a:r>
              <a:rPr lang="en-US" sz="1600" b="1" kern="0" dirty="0" err="1">
                <a:solidFill>
                  <a:schemeClr val="tx2"/>
                </a:solidFill>
                <a:latin typeface="Tahoma" panose="020B0604030504040204" pitchFamily="34" charset="0"/>
                <a:ea typeface="Tahoma" panose="020B0604030504040204" pitchFamily="34" charset="0"/>
                <a:cs typeface="Tahoma" panose="020B0604030504040204" pitchFamily="34" charset="0"/>
              </a:rPr>
              <a:t>Eg.</a:t>
            </a:r>
            <a:r>
              <a:rPr lang="en-US" sz="1600" b="1" kern="0" dirty="0">
                <a:solidFill>
                  <a:schemeClr val="tx2"/>
                </a:solidFill>
                <a:latin typeface="Tahoma" panose="020B0604030504040204" pitchFamily="34" charset="0"/>
                <a:ea typeface="Tahoma" panose="020B0604030504040204" pitchFamily="34" charset="0"/>
                <a:cs typeface="Tahoma" panose="020B0604030504040204" pitchFamily="34" charset="0"/>
              </a:rPr>
              <a:t> CSR is verifying an Agent who is calling in</a:t>
            </a:r>
            <a:endParaRPr lang="en-US" sz="1600" kern="0" dirty="0">
              <a:solidFill>
                <a:schemeClr val="tx2"/>
              </a:solidFill>
              <a:latin typeface="Tahoma"/>
            </a:endParaRPr>
          </a:p>
          <a:p>
            <a:pPr marL="285750" indent="-285750">
              <a:buFont typeface="Arial" panose="020B0604020202020204" pitchFamily="34" charset="0"/>
              <a:buChar char="•"/>
            </a:pPr>
            <a:endParaRPr lang="en-US" dirty="0"/>
          </a:p>
        </p:txBody>
      </p:sp>
      <p:sp>
        <p:nvSpPr>
          <p:cNvPr id="18" name="Text Placeholder 5">
            <a:extLst>
              <a:ext uri="{FF2B5EF4-FFF2-40B4-BE49-F238E27FC236}">
                <a16:creationId xmlns:a16="http://schemas.microsoft.com/office/drawing/2014/main" id="{4E14F755-6514-B24C-8941-3F1C196E8732}"/>
              </a:ext>
            </a:extLst>
          </p:cNvPr>
          <p:cNvSpPr txBox="1">
            <a:spLocks/>
          </p:cNvSpPr>
          <p:nvPr/>
        </p:nvSpPr>
        <p:spPr>
          <a:xfrm>
            <a:off x="9715240"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a:t>
            </a:r>
          </a:p>
          <a:p>
            <a:pPr marL="0" lvl="1" indent="0" algn="ctr" defTabSz="914400">
              <a:spcBef>
                <a:spcPts val="600"/>
              </a:spcBef>
              <a:buSzPct val="100000"/>
              <a:buNone/>
            </a:pPr>
            <a:r>
              <a:rPr lang="en-US" sz="900" b="1">
                <a:solidFill>
                  <a:schemeClr val="bg1"/>
                </a:solidFill>
                <a:ea typeface="+mn-ea"/>
                <a:cs typeface="+mn-cs"/>
              </a:rPr>
              <a:t>Solution  Sign Off</a:t>
            </a:r>
          </a:p>
        </p:txBody>
      </p:sp>
      <p:sp>
        <p:nvSpPr>
          <p:cNvPr id="19" name="Text Placeholder 5">
            <a:extLst>
              <a:ext uri="{FF2B5EF4-FFF2-40B4-BE49-F238E27FC236}">
                <a16:creationId xmlns:a16="http://schemas.microsoft.com/office/drawing/2014/main" id="{AED70599-6B7A-B04A-88D9-661D5EA6B3F9}"/>
              </a:ext>
            </a:extLst>
          </p:cNvPr>
          <p:cNvSpPr txBox="1">
            <a:spLocks/>
          </p:cNvSpPr>
          <p:nvPr/>
        </p:nvSpPr>
        <p:spPr>
          <a:xfrm>
            <a:off x="8207077"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 </a:t>
            </a:r>
          </a:p>
          <a:p>
            <a:pPr marL="0" lvl="1" indent="0" algn="ctr" defTabSz="914400">
              <a:spcBef>
                <a:spcPts val="600"/>
              </a:spcBef>
              <a:buSzPct val="100000"/>
              <a:buNone/>
            </a:pPr>
            <a:r>
              <a:rPr lang="en-US" sz="900" b="1">
                <a:solidFill>
                  <a:schemeClr val="bg1"/>
                </a:solidFill>
                <a:ea typeface="+mn-ea"/>
                <a:cs typeface="+mn-cs"/>
              </a:rPr>
              <a:t>Breakdown</a:t>
            </a:r>
          </a:p>
        </p:txBody>
      </p:sp>
      <p:sp>
        <p:nvSpPr>
          <p:cNvPr id="20" name="Text Placeholder 5">
            <a:extLst>
              <a:ext uri="{FF2B5EF4-FFF2-40B4-BE49-F238E27FC236}">
                <a16:creationId xmlns:a16="http://schemas.microsoft.com/office/drawing/2014/main" id="{2A447A3D-E018-9F46-A577-EFF0A01DE601}"/>
              </a:ext>
            </a:extLst>
          </p:cNvPr>
          <p:cNvSpPr txBox="1">
            <a:spLocks/>
          </p:cNvSpPr>
          <p:nvPr/>
        </p:nvSpPr>
        <p:spPr>
          <a:xfrm>
            <a:off x="6698914"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Design </a:t>
            </a:r>
          </a:p>
          <a:p>
            <a:pPr marL="0" lvl="1" indent="0" algn="ctr" defTabSz="914400">
              <a:spcBef>
                <a:spcPts val="600"/>
              </a:spcBef>
              <a:buSzPct val="100000"/>
              <a:buNone/>
            </a:pPr>
            <a:r>
              <a:rPr lang="en-US" sz="900" b="1" dirty="0">
                <a:solidFill>
                  <a:schemeClr val="bg1"/>
                </a:solidFill>
                <a:ea typeface="+mn-ea"/>
                <a:cs typeface="+mn-cs"/>
              </a:rPr>
              <a:t>Discussions</a:t>
            </a:r>
          </a:p>
        </p:txBody>
      </p:sp>
      <p:sp>
        <p:nvSpPr>
          <p:cNvPr id="21" name="Text Placeholder 5">
            <a:extLst>
              <a:ext uri="{FF2B5EF4-FFF2-40B4-BE49-F238E27FC236}">
                <a16:creationId xmlns:a16="http://schemas.microsoft.com/office/drawing/2014/main" id="{A2ECE19A-9A21-984C-B70A-5067D59790F9}"/>
              </a:ext>
            </a:extLst>
          </p:cNvPr>
          <p:cNvSpPr txBox="1">
            <a:spLocks/>
          </p:cNvSpPr>
          <p:nvPr/>
        </p:nvSpPr>
        <p:spPr>
          <a:xfrm>
            <a:off x="5225489" y="165107"/>
            <a:ext cx="1828800" cy="457200"/>
          </a:xfrm>
          <a:prstGeom prst="homePlate">
            <a:avLst>
              <a:gd name="adj" fmla="val 63836"/>
            </a:avLst>
          </a:prstGeom>
          <a:solidFill>
            <a:schemeClr val="bg1"/>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ea typeface="+mn-ea"/>
                <a:cs typeface="+mn-cs"/>
              </a:rPr>
              <a:t>Feature </a:t>
            </a:r>
          </a:p>
          <a:p>
            <a:pPr marL="0" lvl="1" indent="0" algn="ctr" defTabSz="914400">
              <a:spcBef>
                <a:spcPts val="600"/>
              </a:spcBef>
              <a:buSzPct val="100000"/>
              <a:buNone/>
            </a:pPr>
            <a:r>
              <a:rPr lang="en-US" sz="900" b="1" dirty="0">
                <a:ea typeface="+mn-ea"/>
                <a:cs typeface="+mn-cs"/>
              </a:rPr>
              <a:t>Vision Discussions</a:t>
            </a:r>
          </a:p>
        </p:txBody>
      </p:sp>
      <p:sp>
        <p:nvSpPr>
          <p:cNvPr id="2" name="Rectangle 1">
            <a:extLst>
              <a:ext uri="{FF2B5EF4-FFF2-40B4-BE49-F238E27FC236}">
                <a16:creationId xmlns:a16="http://schemas.microsoft.com/office/drawing/2014/main" id="{FCB76839-D015-7E4C-A795-819D6D3B506D}"/>
              </a:ext>
            </a:extLst>
          </p:cNvPr>
          <p:cNvSpPr/>
          <p:nvPr/>
        </p:nvSpPr>
        <p:spPr>
          <a:xfrm>
            <a:off x="5563452" y="5828732"/>
            <a:ext cx="5929893" cy="369332"/>
          </a:xfrm>
          <a:prstGeom prst="rect">
            <a:avLst/>
          </a:prstGeom>
        </p:spPr>
        <p:txBody>
          <a:bodyPr wrap="none">
            <a:spAutoFit/>
          </a:bodyPr>
          <a:lstStyle/>
          <a:p>
            <a:r>
              <a:rPr lang="en-US" dirty="0">
                <a:hlinkClick r:id="rId3"/>
              </a:rPr>
              <a:t>Authentication &amp; Verification Detailed Process Flow PPT</a:t>
            </a:r>
            <a:endParaRPr lang="en-US" dirty="0"/>
          </a:p>
        </p:txBody>
      </p:sp>
      <p:sp>
        <p:nvSpPr>
          <p:cNvPr id="15" name="Title 3">
            <a:extLst>
              <a:ext uri="{FF2B5EF4-FFF2-40B4-BE49-F238E27FC236}">
                <a16:creationId xmlns:a16="http://schemas.microsoft.com/office/drawing/2014/main" id="{B3C5464D-5D05-1945-BF72-892F1DEDCBFD}"/>
              </a:ext>
            </a:extLst>
          </p:cNvPr>
          <p:cNvSpPr>
            <a:spLocks noGrp="1"/>
          </p:cNvSpPr>
          <p:nvPr>
            <p:ph type="title"/>
          </p:nvPr>
        </p:nvSpPr>
        <p:spPr>
          <a:xfrm>
            <a:off x="758446" y="821960"/>
            <a:ext cx="10675108" cy="879756"/>
          </a:xfrm>
        </p:spPr>
        <p:txBody>
          <a:bodyPr/>
          <a:lstStyle/>
          <a:p>
            <a:r>
              <a:rPr lang="en-US" sz="3600" dirty="0"/>
              <a:t>Authentication &amp; Verification Example</a:t>
            </a:r>
          </a:p>
        </p:txBody>
      </p:sp>
      <p:pic>
        <p:nvPicPr>
          <p:cNvPr id="69" name="Picture 68">
            <a:extLst>
              <a:ext uri="{FF2B5EF4-FFF2-40B4-BE49-F238E27FC236}">
                <a16:creationId xmlns:a16="http://schemas.microsoft.com/office/drawing/2014/main" id="{EE1D23AB-D0A3-9D49-BADF-C78BB43590A6}"/>
              </a:ext>
            </a:extLst>
          </p:cNvPr>
          <p:cNvPicPr>
            <a:picLocks noChangeAspect="1"/>
          </p:cNvPicPr>
          <p:nvPr/>
        </p:nvPicPr>
        <p:blipFill rotWithShape="1">
          <a:blip r:embed="rId4"/>
          <a:srcRect t="12994" b="29125"/>
          <a:stretch/>
        </p:blipFill>
        <p:spPr>
          <a:xfrm>
            <a:off x="5340015" y="3148614"/>
            <a:ext cx="6127024" cy="2490474"/>
          </a:xfrm>
          <a:prstGeom prst="rect">
            <a:avLst/>
          </a:prstGeom>
        </p:spPr>
      </p:pic>
      <p:sp>
        <p:nvSpPr>
          <p:cNvPr id="70" name="Oval 69">
            <a:extLst>
              <a:ext uri="{FF2B5EF4-FFF2-40B4-BE49-F238E27FC236}">
                <a16:creationId xmlns:a16="http://schemas.microsoft.com/office/drawing/2014/main" id="{E6995B54-3358-0340-838A-C85B7DE747E7}"/>
              </a:ext>
            </a:extLst>
          </p:cNvPr>
          <p:cNvSpPr/>
          <p:nvPr/>
        </p:nvSpPr>
        <p:spPr>
          <a:xfrm>
            <a:off x="5437360" y="3148512"/>
            <a:ext cx="274320" cy="2743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H</a:t>
            </a:r>
          </a:p>
        </p:txBody>
      </p:sp>
    </p:spTree>
    <p:extLst>
      <p:ext uri="{BB962C8B-B14F-4D97-AF65-F5344CB8AC3E}">
        <p14:creationId xmlns:p14="http://schemas.microsoft.com/office/powerpoint/2010/main" val="1218770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A8F190F1-F7E7-FD41-B911-25A3312AF1A5}"/>
              </a:ext>
            </a:extLst>
          </p:cNvPr>
          <p:cNvSpPr txBox="1"/>
          <p:nvPr/>
        </p:nvSpPr>
        <p:spPr>
          <a:xfrm>
            <a:off x="680861" y="1435941"/>
            <a:ext cx="10830277" cy="646331"/>
          </a:xfrm>
          <a:prstGeom prst="rect">
            <a:avLst/>
          </a:prstGeom>
          <a:noFill/>
        </p:spPr>
        <p:txBody>
          <a:bodyPr wrap="square" rtlCol="0">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Persona Slide: </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Define what you need to understand about your user, in relation to your objectives</a:t>
            </a:r>
          </a:p>
          <a:p>
            <a:pPr marL="285750" indent="-285750">
              <a:buFont typeface="Arial" panose="020B0604020202020204" pitchFamily="34" charset="0"/>
              <a:buChar char="•"/>
            </a:pPr>
            <a:endParaRPr lang="en-US" dirty="0"/>
          </a:p>
        </p:txBody>
      </p:sp>
      <p:sp>
        <p:nvSpPr>
          <p:cNvPr id="139" name="Text Placeholder 7">
            <a:extLst>
              <a:ext uri="{FF2B5EF4-FFF2-40B4-BE49-F238E27FC236}">
                <a16:creationId xmlns:a16="http://schemas.microsoft.com/office/drawing/2014/main" id="{AAFCB6A4-9721-6C4E-B937-343820FDED44}"/>
              </a:ext>
            </a:extLst>
          </p:cNvPr>
          <p:cNvSpPr txBox="1">
            <a:spLocks/>
          </p:cNvSpPr>
          <p:nvPr/>
        </p:nvSpPr>
        <p:spPr>
          <a:xfrm>
            <a:off x="469900" y="736690"/>
            <a:ext cx="11252200" cy="757255"/>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Clr>
                <a:schemeClr val="accent5"/>
              </a:buClr>
              <a:buSzPct val="75000"/>
              <a:buFont typeface="Arial" panose="020B0604020202020204" pitchFamily="34" charset="0"/>
              <a:buNone/>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F17D4B0A-6D53-B349-9F63-B219E48AE3C0}"/>
              </a:ext>
            </a:extLst>
          </p:cNvPr>
          <p:cNvSpPr txBox="1"/>
          <p:nvPr/>
        </p:nvSpPr>
        <p:spPr>
          <a:xfrm>
            <a:off x="4069988" y="2254659"/>
            <a:ext cx="2743201" cy="3862596"/>
          </a:xfrm>
          <a:prstGeom prst="rect">
            <a:avLst/>
          </a:prstGeom>
          <a:solidFill>
            <a:srgbClr val="EFF0F0"/>
          </a:solidFill>
        </p:spPr>
        <p:txBody>
          <a:bodyPr wrap="square" rtlCol="0">
            <a:spAutoFit/>
          </a:bodyPr>
          <a:lstStyle/>
          <a:p>
            <a:endParaRPr lang="en-US" dirty="0">
              <a:solidFill>
                <a:schemeClr val="tx2"/>
              </a:solidFill>
            </a:endParaRPr>
          </a:p>
          <a:p>
            <a:r>
              <a:rPr lang="en-US" b="1" dirty="0">
                <a:solidFill>
                  <a:schemeClr val="tx2"/>
                </a:solidFill>
              </a:rPr>
              <a:t>Customer Service Rep    (“CSR”)</a:t>
            </a:r>
          </a:p>
          <a:p>
            <a:r>
              <a:rPr lang="en-US" sz="2400" dirty="0"/>
              <a:t>45</a:t>
            </a:r>
          </a:p>
          <a:p>
            <a:endParaRPr lang="en-US" sz="2400" dirty="0"/>
          </a:p>
          <a:p>
            <a:endParaRPr lang="en-US" sz="2000" dirty="0"/>
          </a:p>
          <a:p>
            <a:endParaRPr lang="en-US" sz="2000" dirty="0">
              <a:solidFill>
                <a:schemeClr val="tx2"/>
              </a:solidFill>
            </a:endParaRPr>
          </a:p>
          <a:p>
            <a:r>
              <a:rPr lang="en-US" b="1" dirty="0">
                <a:solidFill>
                  <a:schemeClr val="tx2"/>
                </a:solidFill>
              </a:rPr>
              <a:t>Main Goal:</a:t>
            </a:r>
          </a:p>
          <a:p>
            <a:endParaRPr lang="en-US" b="1" dirty="0">
              <a:solidFill>
                <a:schemeClr val="tx2"/>
              </a:solidFill>
            </a:endParaRPr>
          </a:p>
          <a:p>
            <a:pPr marL="285750" indent="-285750">
              <a:buFont typeface="Arial" panose="020B0604020202020204" pitchFamily="34" charset="0"/>
              <a:buChar char="•"/>
            </a:pPr>
            <a:r>
              <a:rPr lang="en-US" sz="1400" kern="0" dirty="0">
                <a:solidFill>
                  <a:schemeClr val="tx2"/>
                </a:solidFill>
              </a:rPr>
              <a:t>Ability to verify a Policy Owners, Non-Policy Owner, Agent, or General Office Employees</a:t>
            </a:r>
          </a:p>
          <a:p>
            <a:endParaRPr lang="en-US" sz="1100" dirty="0">
              <a:solidFill>
                <a:schemeClr val="accent1"/>
              </a:solidFill>
            </a:endParaRPr>
          </a:p>
        </p:txBody>
      </p:sp>
      <p:pic>
        <p:nvPicPr>
          <p:cNvPr id="137" name="Picture 136">
            <a:extLst>
              <a:ext uri="{FF2B5EF4-FFF2-40B4-BE49-F238E27FC236}">
                <a16:creationId xmlns:a16="http://schemas.microsoft.com/office/drawing/2014/main" id="{BCFFFBA8-1243-5B44-9EB6-29CF59CEB021}"/>
              </a:ext>
            </a:extLst>
          </p:cNvPr>
          <p:cNvPicPr>
            <a:picLocks noChangeAspect="1"/>
          </p:cNvPicPr>
          <p:nvPr/>
        </p:nvPicPr>
        <p:blipFill>
          <a:blip r:embed="rId3"/>
          <a:stretch>
            <a:fillRect/>
          </a:stretch>
        </p:blipFill>
        <p:spPr>
          <a:xfrm>
            <a:off x="5465403" y="3225292"/>
            <a:ext cx="1515787" cy="1498023"/>
          </a:xfrm>
          <a:prstGeom prst="rect">
            <a:avLst/>
          </a:prstGeom>
          <a:ln>
            <a:noFill/>
          </a:ln>
        </p:spPr>
      </p:pic>
      <p:sp>
        <p:nvSpPr>
          <p:cNvPr id="4" name="TextBox 3">
            <a:extLst>
              <a:ext uri="{FF2B5EF4-FFF2-40B4-BE49-F238E27FC236}">
                <a16:creationId xmlns:a16="http://schemas.microsoft.com/office/drawing/2014/main" id="{72B2728B-F755-504D-8E5D-1F67978513C2}"/>
              </a:ext>
            </a:extLst>
          </p:cNvPr>
          <p:cNvSpPr txBox="1"/>
          <p:nvPr/>
        </p:nvSpPr>
        <p:spPr>
          <a:xfrm>
            <a:off x="6944414" y="4456274"/>
            <a:ext cx="4637986" cy="1938992"/>
          </a:xfrm>
          <a:prstGeom prst="rect">
            <a:avLst/>
          </a:prstGeom>
          <a:noFill/>
        </p:spPr>
        <p:txBody>
          <a:bodyPr wrap="square" rtlCol="0">
            <a:spAutoFit/>
          </a:bodyPr>
          <a:lstStyle/>
          <a:p>
            <a:r>
              <a:rPr lang="en-US" b="1" dirty="0">
                <a:solidFill>
                  <a:schemeClr val="tx2"/>
                </a:solidFill>
              </a:rPr>
              <a:t>Main Requirements:</a:t>
            </a:r>
          </a:p>
          <a:p>
            <a:endParaRPr lang="en-US" sz="1400" b="1" dirty="0">
              <a:solidFill>
                <a:schemeClr val="tx2"/>
              </a:solidFill>
            </a:endParaRPr>
          </a:p>
          <a:p>
            <a:pPr>
              <a:defRPr/>
            </a:pPr>
            <a:r>
              <a:rPr lang="en-US" sz="1400" dirty="0">
                <a:solidFill>
                  <a:schemeClr val="tx2"/>
                </a:solidFill>
              </a:rPr>
              <a:t>•   Ability to capture on an interaction the fact that verification occurred </a:t>
            </a:r>
          </a:p>
          <a:p>
            <a:pPr marL="171450" indent="-171450">
              <a:buFont typeface="Arial" panose="020B0604020202020204" pitchFamily="34" charset="0"/>
              <a:buChar char="•"/>
              <a:defRPr/>
            </a:pPr>
            <a:r>
              <a:rPr lang="en-US" sz="1400" dirty="0">
                <a:solidFill>
                  <a:schemeClr val="tx2"/>
                </a:solidFill>
              </a:rPr>
              <a:t>Ability to capture what parameters were verified </a:t>
            </a:r>
          </a:p>
          <a:p>
            <a:pPr marL="171450" indent="-171450">
              <a:buFont typeface="Arial" panose="020B0604020202020204" pitchFamily="34" charset="0"/>
              <a:buChar char="•"/>
              <a:defRPr/>
            </a:pPr>
            <a:r>
              <a:rPr lang="en-US" sz="1400" dirty="0">
                <a:solidFill>
                  <a:schemeClr val="tx2"/>
                </a:solidFill>
              </a:rPr>
              <a:t>Ability to authenticate Policy Owners, Non-Policy Owners, Agents, General Office Employees</a:t>
            </a:r>
          </a:p>
          <a:p>
            <a:endParaRPr lang="en-US" b="1" dirty="0">
              <a:solidFill>
                <a:schemeClr val="accent1"/>
              </a:solidFill>
            </a:endParaRPr>
          </a:p>
        </p:txBody>
      </p:sp>
      <p:sp>
        <p:nvSpPr>
          <p:cNvPr id="16" name="TextBox 15">
            <a:extLst>
              <a:ext uri="{FF2B5EF4-FFF2-40B4-BE49-F238E27FC236}">
                <a16:creationId xmlns:a16="http://schemas.microsoft.com/office/drawing/2014/main" id="{208756E8-5D18-EE4E-84FA-14457956FC66}"/>
              </a:ext>
            </a:extLst>
          </p:cNvPr>
          <p:cNvSpPr txBox="1"/>
          <p:nvPr/>
        </p:nvSpPr>
        <p:spPr>
          <a:xfrm>
            <a:off x="6898743" y="2510643"/>
            <a:ext cx="4609944" cy="1938992"/>
          </a:xfrm>
          <a:prstGeom prst="rect">
            <a:avLst/>
          </a:prstGeom>
          <a:noFill/>
        </p:spPr>
        <p:txBody>
          <a:bodyPr wrap="square" rtlCol="0">
            <a:spAutoFit/>
          </a:bodyPr>
          <a:lstStyle/>
          <a:p>
            <a:r>
              <a:rPr lang="en-US" b="1" dirty="0">
                <a:solidFill>
                  <a:schemeClr val="tx2"/>
                </a:solidFill>
              </a:rPr>
              <a:t>Current Pain Points/Issues:</a:t>
            </a:r>
          </a:p>
          <a:p>
            <a:endParaRPr lang="en-US" sz="1400" b="1" dirty="0">
              <a:solidFill>
                <a:schemeClr val="tx2"/>
              </a:solidFill>
            </a:endParaRPr>
          </a:p>
          <a:p>
            <a:pPr>
              <a:defRPr/>
            </a:pPr>
            <a:r>
              <a:rPr lang="en-US" sz="1400" dirty="0">
                <a:solidFill>
                  <a:schemeClr val="tx2"/>
                </a:solidFill>
              </a:rPr>
              <a:t>•   Not able to manually authenticate Policy Owners, Non-Policy   Owners, Agents, General Office Employees in Salesforce Service Central </a:t>
            </a:r>
          </a:p>
          <a:p>
            <a:pPr marL="171450" indent="-171450">
              <a:buFont typeface="Arial" panose="020B0604020202020204" pitchFamily="34" charset="0"/>
              <a:buChar char="•"/>
              <a:defRPr/>
            </a:pPr>
            <a:r>
              <a:rPr lang="en-US" sz="1400" dirty="0">
                <a:solidFill>
                  <a:schemeClr val="tx2"/>
                </a:solidFill>
              </a:rPr>
              <a:t>Not able to capture what parameters were verified in Salesforce</a:t>
            </a:r>
          </a:p>
          <a:p>
            <a:endParaRPr lang="en-US" b="1" dirty="0">
              <a:solidFill>
                <a:schemeClr val="accent1"/>
              </a:solidFill>
            </a:endParaRPr>
          </a:p>
        </p:txBody>
      </p:sp>
      <p:cxnSp>
        <p:nvCxnSpPr>
          <p:cNvPr id="7" name="Straight Connector 6">
            <a:extLst>
              <a:ext uri="{FF2B5EF4-FFF2-40B4-BE49-F238E27FC236}">
                <a16:creationId xmlns:a16="http://schemas.microsoft.com/office/drawing/2014/main" id="{AAC8C01A-9DCB-0B4A-B210-E12CC24DB8B9}"/>
              </a:ext>
            </a:extLst>
          </p:cNvPr>
          <p:cNvCxnSpPr/>
          <p:nvPr/>
        </p:nvCxnSpPr>
        <p:spPr>
          <a:xfrm>
            <a:off x="4174920" y="4817977"/>
            <a:ext cx="24134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37499A-A63C-2148-84C1-B8A649A7298F}"/>
              </a:ext>
            </a:extLst>
          </p:cNvPr>
          <p:cNvCxnSpPr>
            <a:cxnSpLocks/>
          </p:cNvCxnSpPr>
          <p:nvPr/>
        </p:nvCxnSpPr>
        <p:spPr>
          <a:xfrm>
            <a:off x="7036523" y="4801047"/>
            <a:ext cx="4364540" cy="1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7B5362-DB1B-8E47-BE8A-37456A1BA7E8}"/>
              </a:ext>
            </a:extLst>
          </p:cNvPr>
          <p:cNvCxnSpPr>
            <a:cxnSpLocks/>
          </p:cNvCxnSpPr>
          <p:nvPr/>
        </p:nvCxnSpPr>
        <p:spPr>
          <a:xfrm>
            <a:off x="6990850" y="2900653"/>
            <a:ext cx="441021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 Placeholder 5">
            <a:extLst>
              <a:ext uri="{FF2B5EF4-FFF2-40B4-BE49-F238E27FC236}">
                <a16:creationId xmlns:a16="http://schemas.microsoft.com/office/drawing/2014/main" id="{35E1ED8B-FC57-9342-8C0F-C43886B801DD}"/>
              </a:ext>
            </a:extLst>
          </p:cNvPr>
          <p:cNvSpPr txBox="1">
            <a:spLocks/>
          </p:cNvSpPr>
          <p:nvPr/>
        </p:nvSpPr>
        <p:spPr>
          <a:xfrm>
            <a:off x="9715240"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a:t>
            </a:r>
          </a:p>
          <a:p>
            <a:pPr marL="0" lvl="1" indent="0" algn="ctr" defTabSz="914400">
              <a:spcBef>
                <a:spcPts val="600"/>
              </a:spcBef>
              <a:buSzPct val="100000"/>
              <a:buNone/>
            </a:pPr>
            <a:r>
              <a:rPr lang="en-US" sz="900" b="1">
                <a:solidFill>
                  <a:schemeClr val="bg1"/>
                </a:solidFill>
                <a:ea typeface="+mn-ea"/>
                <a:cs typeface="+mn-cs"/>
              </a:rPr>
              <a:t>Solution  Sign Off</a:t>
            </a:r>
          </a:p>
        </p:txBody>
      </p:sp>
      <p:sp>
        <p:nvSpPr>
          <p:cNvPr id="25" name="Text Placeholder 5">
            <a:extLst>
              <a:ext uri="{FF2B5EF4-FFF2-40B4-BE49-F238E27FC236}">
                <a16:creationId xmlns:a16="http://schemas.microsoft.com/office/drawing/2014/main" id="{226CA0A9-3A80-1A44-9C6F-2C2D124AD82E}"/>
              </a:ext>
            </a:extLst>
          </p:cNvPr>
          <p:cNvSpPr txBox="1">
            <a:spLocks/>
          </p:cNvSpPr>
          <p:nvPr/>
        </p:nvSpPr>
        <p:spPr>
          <a:xfrm>
            <a:off x="8207077"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 </a:t>
            </a:r>
          </a:p>
          <a:p>
            <a:pPr marL="0" lvl="1" indent="0" algn="ctr" defTabSz="914400">
              <a:spcBef>
                <a:spcPts val="600"/>
              </a:spcBef>
              <a:buSzPct val="100000"/>
              <a:buNone/>
            </a:pPr>
            <a:r>
              <a:rPr lang="en-US" sz="900" b="1">
                <a:solidFill>
                  <a:schemeClr val="bg1"/>
                </a:solidFill>
                <a:ea typeface="+mn-ea"/>
                <a:cs typeface="+mn-cs"/>
              </a:rPr>
              <a:t>Breakdown</a:t>
            </a:r>
          </a:p>
        </p:txBody>
      </p:sp>
      <p:sp>
        <p:nvSpPr>
          <p:cNvPr id="26" name="Text Placeholder 5">
            <a:extLst>
              <a:ext uri="{FF2B5EF4-FFF2-40B4-BE49-F238E27FC236}">
                <a16:creationId xmlns:a16="http://schemas.microsoft.com/office/drawing/2014/main" id="{285B290C-901B-0B43-9646-576E7B73E4F9}"/>
              </a:ext>
            </a:extLst>
          </p:cNvPr>
          <p:cNvSpPr txBox="1">
            <a:spLocks/>
          </p:cNvSpPr>
          <p:nvPr/>
        </p:nvSpPr>
        <p:spPr>
          <a:xfrm>
            <a:off x="6698914"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Design </a:t>
            </a:r>
          </a:p>
          <a:p>
            <a:pPr marL="0" lvl="1" indent="0" algn="ctr" defTabSz="914400">
              <a:spcBef>
                <a:spcPts val="600"/>
              </a:spcBef>
              <a:buSzPct val="100000"/>
              <a:buNone/>
            </a:pPr>
            <a:r>
              <a:rPr lang="en-US" sz="900" b="1" dirty="0">
                <a:solidFill>
                  <a:schemeClr val="bg1"/>
                </a:solidFill>
                <a:ea typeface="+mn-ea"/>
                <a:cs typeface="+mn-cs"/>
              </a:rPr>
              <a:t>Discussions</a:t>
            </a:r>
          </a:p>
        </p:txBody>
      </p:sp>
      <p:sp>
        <p:nvSpPr>
          <p:cNvPr id="27" name="Text Placeholder 5">
            <a:extLst>
              <a:ext uri="{FF2B5EF4-FFF2-40B4-BE49-F238E27FC236}">
                <a16:creationId xmlns:a16="http://schemas.microsoft.com/office/drawing/2014/main" id="{9D788607-48B6-FD45-AE4A-3420504505A7}"/>
              </a:ext>
            </a:extLst>
          </p:cNvPr>
          <p:cNvSpPr txBox="1">
            <a:spLocks/>
          </p:cNvSpPr>
          <p:nvPr/>
        </p:nvSpPr>
        <p:spPr>
          <a:xfrm>
            <a:off x="5225489" y="165107"/>
            <a:ext cx="1828800" cy="457200"/>
          </a:xfrm>
          <a:prstGeom prst="homePlate">
            <a:avLst>
              <a:gd name="adj" fmla="val 63836"/>
            </a:avLst>
          </a:prstGeom>
          <a:solidFill>
            <a:schemeClr val="bg1"/>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ea typeface="+mn-ea"/>
                <a:cs typeface="+mn-cs"/>
              </a:rPr>
              <a:t>Feature </a:t>
            </a:r>
          </a:p>
          <a:p>
            <a:pPr marL="0" lvl="1" indent="0" algn="ctr" defTabSz="914400">
              <a:spcBef>
                <a:spcPts val="600"/>
              </a:spcBef>
              <a:buSzPct val="100000"/>
              <a:buNone/>
            </a:pPr>
            <a:r>
              <a:rPr lang="en-US" sz="900" b="1" dirty="0">
                <a:ea typeface="+mn-ea"/>
                <a:cs typeface="+mn-cs"/>
              </a:rPr>
              <a:t>Vision Discussions</a:t>
            </a:r>
          </a:p>
        </p:txBody>
      </p:sp>
      <p:pic>
        <p:nvPicPr>
          <p:cNvPr id="17" name="Picture 16">
            <a:extLst>
              <a:ext uri="{FF2B5EF4-FFF2-40B4-BE49-F238E27FC236}">
                <a16:creationId xmlns:a16="http://schemas.microsoft.com/office/drawing/2014/main" id="{CCD645E3-8C3E-B04E-96D8-B6FF914B71AB}"/>
              </a:ext>
            </a:extLst>
          </p:cNvPr>
          <p:cNvPicPr>
            <a:picLocks noChangeAspect="1"/>
          </p:cNvPicPr>
          <p:nvPr/>
        </p:nvPicPr>
        <p:blipFill>
          <a:blip r:embed="rId4"/>
          <a:stretch>
            <a:fillRect/>
          </a:stretch>
        </p:blipFill>
        <p:spPr>
          <a:xfrm>
            <a:off x="758007" y="3181918"/>
            <a:ext cx="393700" cy="381000"/>
          </a:xfrm>
          <a:prstGeom prst="rect">
            <a:avLst/>
          </a:prstGeom>
        </p:spPr>
      </p:pic>
      <p:sp>
        <p:nvSpPr>
          <p:cNvPr id="18" name="TextBox 17">
            <a:extLst>
              <a:ext uri="{FF2B5EF4-FFF2-40B4-BE49-F238E27FC236}">
                <a16:creationId xmlns:a16="http://schemas.microsoft.com/office/drawing/2014/main" id="{C50F0649-BF8C-D145-AE23-E947FD8A2632}"/>
              </a:ext>
            </a:extLst>
          </p:cNvPr>
          <p:cNvSpPr txBox="1"/>
          <p:nvPr/>
        </p:nvSpPr>
        <p:spPr>
          <a:xfrm>
            <a:off x="758007" y="2531321"/>
            <a:ext cx="3143980" cy="369332"/>
          </a:xfrm>
          <a:prstGeom prst="rect">
            <a:avLst/>
          </a:prstGeom>
          <a:noFill/>
        </p:spPr>
        <p:txBody>
          <a:bodyPr wrap="square" rtlCol="0">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Key Takeaways:</a:t>
            </a:r>
            <a:endParaRPr lang="en-US" dirty="0">
              <a:solidFill>
                <a:schemeClr val="tx2"/>
              </a:solidFill>
            </a:endParaRPr>
          </a:p>
        </p:txBody>
      </p:sp>
      <p:sp>
        <p:nvSpPr>
          <p:cNvPr id="19" name="TextBox 18">
            <a:extLst>
              <a:ext uri="{FF2B5EF4-FFF2-40B4-BE49-F238E27FC236}">
                <a16:creationId xmlns:a16="http://schemas.microsoft.com/office/drawing/2014/main" id="{91D9A010-CB07-9E42-AF69-502F8D490E9C}"/>
              </a:ext>
            </a:extLst>
          </p:cNvPr>
          <p:cNvSpPr txBox="1"/>
          <p:nvPr/>
        </p:nvSpPr>
        <p:spPr>
          <a:xfrm>
            <a:off x="1325510" y="2976393"/>
            <a:ext cx="2424687" cy="830997"/>
          </a:xfrm>
          <a:prstGeom prst="rect">
            <a:avLst/>
          </a:prstGeom>
          <a:noFill/>
        </p:spPr>
        <p:txBody>
          <a:bodyPr wrap="square" rtlCol="0">
            <a:spAutoFit/>
          </a:bodyPr>
          <a:lstStyle/>
          <a:p>
            <a:r>
              <a:rPr lang="en-US" sz="1600" kern="0" dirty="0">
                <a:solidFill>
                  <a:schemeClr val="tx2"/>
                </a:solidFill>
                <a:latin typeface="Tahoma"/>
              </a:rPr>
              <a:t>Ensure the Product Owner agrees to the end user group</a:t>
            </a:r>
            <a:endParaRPr lang="en-US" dirty="0">
              <a:solidFill>
                <a:schemeClr val="tx2"/>
              </a:solidFill>
            </a:endParaRPr>
          </a:p>
        </p:txBody>
      </p:sp>
      <p:pic>
        <p:nvPicPr>
          <p:cNvPr id="23" name="Picture 22">
            <a:extLst>
              <a:ext uri="{FF2B5EF4-FFF2-40B4-BE49-F238E27FC236}">
                <a16:creationId xmlns:a16="http://schemas.microsoft.com/office/drawing/2014/main" id="{0137DAC5-F181-5B4D-9CCE-2CAAF8A55021}"/>
              </a:ext>
            </a:extLst>
          </p:cNvPr>
          <p:cNvPicPr>
            <a:picLocks noChangeAspect="1"/>
          </p:cNvPicPr>
          <p:nvPr/>
        </p:nvPicPr>
        <p:blipFill>
          <a:blip r:embed="rId4"/>
          <a:stretch>
            <a:fillRect/>
          </a:stretch>
        </p:blipFill>
        <p:spPr>
          <a:xfrm>
            <a:off x="758007" y="4347788"/>
            <a:ext cx="393700" cy="381000"/>
          </a:xfrm>
          <a:prstGeom prst="rect">
            <a:avLst/>
          </a:prstGeom>
        </p:spPr>
      </p:pic>
      <p:sp>
        <p:nvSpPr>
          <p:cNvPr id="28" name="TextBox 27">
            <a:extLst>
              <a:ext uri="{FF2B5EF4-FFF2-40B4-BE49-F238E27FC236}">
                <a16:creationId xmlns:a16="http://schemas.microsoft.com/office/drawing/2014/main" id="{D312A28F-4755-E849-AFBC-4B5D31B71A59}"/>
              </a:ext>
            </a:extLst>
          </p:cNvPr>
          <p:cNvSpPr txBox="1"/>
          <p:nvPr/>
        </p:nvSpPr>
        <p:spPr>
          <a:xfrm>
            <a:off x="1325510" y="4142263"/>
            <a:ext cx="2424687" cy="1600438"/>
          </a:xfrm>
          <a:prstGeom prst="rect">
            <a:avLst/>
          </a:prstGeom>
          <a:noFill/>
        </p:spPr>
        <p:txBody>
          <a:bodyPr wrap="square" rtlCol="0">
            <a:spAutoFit/>
          </a:bodyPr>
          <a:lstStyle/>
          <a:p>
            <a:r>
              <a:rPr lang="en-US" sz="1600" kern="0" dirty="0">
                <a:solidFill>
                  <a:schemeClr val="tx2"/>
                </a:solidFill>
                <a:latin typeface="Tahoma"/>
              </a:rPr>
              <a:t>Ensure the main requirements of the end users are captured, as well as, current pain points and issues</a:t>
            </a:r>
          </a:p>
          <a:p>
            <a:pPr marL="285750" indent="-285750">
              <a:buFont typeface="Arial" panose="020B0604020202020204" pitchFamily="34" charset="0"/>
              <a:buChar char="•"/>
            </a:pPr>
            <a:endParaRPr lang="en-US" dirty="0"/>
          </a:p>
        </p:txBody>
      </p:sp>
      <p:sp>
        <p:nvSpPr>
          <p:cNvPr id="21" name="Title 3">
            <a:extLst>
              <a:ext uri="{FF2B5EF4-FFF2-40B4-BE49-F238E27FC236}">
                <a16:creationId xmlns:a16="http://schemas.microsoft.com/office/drawing/2014/main" id="{0324F8FF-5F15-3C48-95AA-B3709AD2467E}"/>
              </a:ext>
            </a:extLst>
          </p:cNvPr>
          <p:cNvSpPr>
            <a:spLocks noGrp="1"/>
          </p:cNvSpPr>
          <p:nvPr>
            <p:ph type="title"/>
          </p:nvPr>
        </p:nvSpPr>
        <p:spPr>
          <a:xfrm>
            <a:off x="758446" y="821960"/>
            <a:ext cx="10675108" cy="879756"/>
          </a:xfrm>
        </p:spPr>
        <p:txBody>
          <a:bodyPr/>
          <a:lstStyle/>
          <a:p>
            <a:r>
              <a:rPr lang="en-US" sz="3600" dirty="0"/>
              <a:t>Authentication &amp; Verification Example</a:t>
            </a:r>
          </a:p>
        </p:txBody>
      </p:sp>
    </p:spTree>
    <p:extLst>
      <p:ext uri="{BB962C8B-B14F-4D97-AF65-F5344CB8AC3E}">
        <p14:creationId xmlns:p14="http://schemas.microsoft.com/office/powerpoint/2010/main" val="2097436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A8F190F1-F7E7-FD41-B911-25A3312AF1A5}"/>
              </a:ext>
            </a:extLst>
          </p:cNvPr>
          <p:cNvSpPr txBox="1"/>
          <p:nvPr/>
        </p:nvSpPr>
        <p:spPr>
          <a:xfrm>
            <a:off x="645182" y="1443698"/>
            <a:ext cx="10334718" cy="923330"/>
          </a:xfrm>
          <a:prstGeom prst="rect">
            <a:avLst/>
          </a:prstGeom>
          <a:noFill/>
        </p:spPr>
        <p:txBody>
          <a:bodyPr wrap="square" rtlCol="0">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Meeting Cadence: </a:t>
            </a: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Set expectations with the Product Owner and team on when key meetings will be held and when attendance is needed</a:t>
            </a:r>
            <a:endParaRPr lang="en-US" sz="1600" kern="0" dirty="0">
              <a:solidFill>
                <a:schemeClr val="tx2"/>
              </a:solidFill>
              <a:latin typeface="Tahoma"/>
            </a:endParaRPr>
          </a:p>
          <a:p>
            <a:pPr marL="285750" indent="-285750">
              <a:buFont typeface="Arial" panose="020B0604020202020204" pitchFamily="34" charset="0"/>
              <a:buChar char="•"/>
            </a:pPr>
            <a:endParaRPr lang="en-US" dirty="0"/>
          </a:p>
        </p:txBody>
      </p:sp>
      <p:sp>
        <p:nvSpPr>
          <p:cNvPr id="139" name="Text Placeholder 7">
            <a:extLst>
              <a:ext uri="{FF2B5EF4-FFF2-40B4-BE49-F238E27FC236}">
                <a16:creationId xmlns:a16="http://schemas.microsoft.com/office/drawing/2014/main" id="{AAFCB6A4-9721-6C4E-B937-343820FDED44}"/>
              </a:ext>
            </a:extLst>
          </p:cNvPr>
          <p:cNvSpPr txBox="1">
            <a:spLocks/>
          </p:cNvSpPr>
          <p:nvPr/>
        </p:nvSpPr>
        <p:spPr>
          <a:xfrm>
            <a:off x="469900" y="736690"/>
            <a:ext cx="11252200" cy="757255"/>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Clr>
                <a:schemeClr val="accent5"/>
              </a:buClr>
              <a:buSzPct val="75000"/>
              <a:buFont typeface="Arial" panose="020B0604020202020204" pitchFamily="34" charset="0"/>
              <a:buNone/>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2" name="Picture 1">
            <a:extLst>
              <a:ext uri="{FF2B5EF4-FFF2-40B4-BE49-F238E27FC236}">
                <a16:creationId xmlns:a16="http://schemas.microsoft.com/office/drawing/2014/main" id="{E42D4ACA-4A26-FF4E-B165-CE0F3D0ABE56}"/>
              </a:ext>
            </a:extLst>
          </p:cNvPr>
          <p:cNvPicPr>
            <a:picLocks noChangeAspect="1"/>
          </p:cNvPicPr>
          <p:nvPr/>
        </p:nvPicPr>
        <p:blipFill>
          <a:blip r:embed="rId3"/>
          <a:stretch>
            <a:fillRect/>
          </a:stretch>
        </p:blipFill>
        <p:spPr>
          <a:xfrm>
            <a:off x="4671903" y="2431301"/>
            <a:ext cx="5363974" cy="3944099"/>
          </a:xfrm>
          <a:prstGeom prst="rect">
            <a:avLst/>
          </a:prstGeom>
          <a:ln>
            <a:noFill/>
          </a:ln>
        </p:spPr>
      </p:pic>
      <p:sp>
        <p:nvSpPr>
          <p:cNvPr id="11" name="Text Placeholder 5">
            <a:extLst>
              <a:ext uri="{FF2B5EF4-FFF2-40B4-BE49-F238E27FC236}">
                <a16:creationId xmlns:a16="http://schemas.microsoft.com/office/drawing/2014/main" id="{D34506B3-E8A9-DF4D-AD14-4B22476ADAB6}"/>
              </a:ext>
            </a:extLst>
          </p:cNvPr>
          <p:cNvSpPr txBox="1">
            <a:spLocks/>
          </p:cNvSpPr>
          <p:nvPr/>
        </p:nvSpPr>
        <p:spPr>
          <a:xfrm>
            <a:off x="9715240"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a:t>
            </a:r>
          </a:p>
          <a:p>
            <a:pPr marL="0" lvl="1" indent="0" algn="ctr" defTabSz="914400">
              <a:spcBef>
                <a:spcPts val="600"/>
              </a:spcBef>
              <a:buSzPct val="100000"/>
              <a:buNone/>
            </a:pPr>
            <a:r>
              <a:rPr lang="en-US" sz="900" b="1">
                <a:solidFill>
                  <a:schemeClr val="bg1"/>
                </a:solidFill>
                <a:ea typeface="+mn-ea"/>
                <a:cs typeface="+mn-cs"/>
              </a:rPr>
              <a:t>Solution  Sign Off</a:t>
            </a:r>
          </a:p>
        </p:txBody>
      </p:sp>
      <p:sp>
        <p:nvSpPr>
          <p:cNvPr id="12" name="Text Placeholder 5">
            <a:extLst>
              <a:ext uri="{FF2B5EF4-FFF2-40B4-BE49-F238E27FC236}">
                <a16:creationId xmlns:a16="http://schemas.microsoft.com/office/drawing/2014/main" id="{E94495F6-228D-EB49-B06E-31C4B9DF83DF}"/>
              </a:ext>
            </a:extLst>
          </p:cNvPr>
          <p:cNvSpPr txBox="1">
            <a:spLocks/>
          </p:cNvSpPr>
          <p:nvPr/>
        </p:nvSpPr>
        <p:spPr>
          <a:xfrm>
            <a:off x="8207077"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 </a:t>
            </a:r>
          </a:p>
          <a:p>
            <a:pPr marL="0" lvl="1" indent="0" algn="ctr" defTabSz="914400">
              <a:spcBef>
                <a:spcPts val="600"/>
              </a:spcBef>
              <a:buSzPct val="100000"/>
              <a:buNone/>
            </a:pPr>
            <a:r>
              <a:rPr lang="en-US" sz="900" b="1">
                <a:solidFill>
                  <a:schemeClr val="bg1"/>
                </a:solidFill>
                <a:ea typeface="+mn-ea"/>
                <a:cs typeface="+mn-cs"/>
              </a:rPr>
              <a:t>Breakdown</a:t>
            </a:r>
          </a:p>
        </p:txBody>
      </p:sp>
      <p:sp>
        <p:nvSpPr>
          <p:cNvPr id="13" name="Text Placeholder 5">
            <a:extLst>
              <a:ext uri="{FF2B5EF4-FFF2-40B4-BE49-F238E27FC236}">
                <a16:creationId xmlns:a16="http://schemas.microsoft.com/office/drawing/2014/main" id="{BE972E37-FF97-8E48-BF39-D2CDED29A10B}"/>
              </a:ext>
            </a:extLst>
          </p:cNvPr>
          <p:cNvSpPr txBox="1">
            <a:spLocks/>
          </p:cNvSpPr>
          <p:nvPr/>
        </p:nvSpPr>
        <p:spPr>
          <a:xfrm>
            <a:off x="6698914"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Design </a:t>
            </a:r>
          </a:p>
          <a:p>
            <a:pPr marL="0" lvl="1" indent="0" algn="ctr" defTabSz="914400">
              <a:spcBef>
                <a:spcPts val="600"/>
              </a:spcBef>
              <a:buSzPct val="100000"/>
              <a:buNone/>
            </a:pPr>
            <a:r>
              <a:rPr lang="en-US" sz="900" b="1" dirty="0">
                <a:solidFill>
                  <a:schemeClr val="bg1"/>
                </a:solidFill>
                <a:ea typeface="+mn-ea"/>
                <a:cs typeface="+mn-cs"/>
              </a:rPr>
              <a:t>Discussions</a:t>
            </a:r>
          </a:p>
        </p:txBody>
      </p:sp>
      <p:sp>
        <p:nvSpPr>
          <p:cNvPr id="14" name="Text Placeholder 5">
            <a:extLst>
              <a:ext uri="{FF2B5EF4-FFF2-40B4-BE49-F238E27FC236}">
                <a16:creationId xmlns:a16="http://schemas.microsoft.com/office/drawing/2014/main" id="{23A0501D-F475-4344-931D-FF7799D62AEC}"/>
              </a:ext>
            </a:extLst>
          </p:cNvPr>
          <p:cNvSpPr txBox="1">
            <a:spLocks/>
          </p:cNvSpPr>
          <p:nvPr/>
        </p:nvSpPr>
        <p:spPr>
          <a:xfrm>
            <a:off x="5225489" y="165107"/>
            <a:ext cx="1828800" cy="457200"/>
          </a:xfrm>
          <a:prstGeom prst="homePlate">
            <a:avLst>
              <a:gd name="adj" fmla="val 63836"/>
            </a:avLst>
          </a:prstGeom>
          <a:solidFill>
            <a:schemeClr val="bg1"/>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ea typeface="+mn-ea"/>
                <a:cs typeface="+mn-cs"/>
              </a:rPr>
              <a:t>Feature </a:t>
            </a:r>
          </a:p>
          <a:p>
            <a:pPr marL="0" lvl="1" indent="0" algn="ctr" defTabSz="914400">
              <a:spcBef>
                <a:spcPts val="600"/>
              </a:spcBef>
              <a:buSzPct val="100000"/>
              <a:buNone/>
            </a:pPr>
            <a:r>
              <a:rPr lang="en-US" sz="900" b="1" dirty="0">
                <a:ea typeface="+mn-ea"/>
                <a:cs typeface="+mn-cs"/>
              </a:rPr>
              <a:t>Vision Discussions</a:t>
            </a:r>
          </a:p>
        </p:txBody>
      </p:sp>
      <p:pic>
        <p:nvPicPr>
          <p:cNvPr id="15" name="Picture 14">
            <a:extLst>
              <a:ext uri="{FF2B5EF4-FFF2-40B4-BE49-F238E27FC236}">
                <a16:creationId xmlns:a16="http://schemas.microsoft.com/office/drawing/2014/main" id="{3815C56A-CD8A-114D-A2DD-8128EF82F995}"/>
              </a:ext>
            </a:extLst>
          </p:cNvPr>
          <p:cNvPicPr>
            <a:picLocks noChangeAspect="1"/>
          </p:cNvPicPr>
          <p:nvPr/>
        </p:nvPicPr>
        <p:blipFill>
          <a:blip r:embed="rId4"/>
          <a:stretch>
            <a:fillRect/>
          </a:stretch>
        </p:blipFill>
        <p:spPr>
          <a:xfrm>
            <a:off x="758007" y="3181918"/>
            <a:ext cx="393700" cy="381000"/>
          </a:xfrm>
          <a:prstGeom prst="rect">
            <a:avLst/>
          </a:prstGeom>
        </p:spPr>
      </p:pic>
      <p:sp>
        <p:nvSpPr>
          <p:cNvPr id="16" name="TextBox 15">
            <a:extLst>
              <a:ext uri="{FF2B5EF4-FFF2-40B4-BE49-F238E27FC236}">
                <a16:creationId xmlns:a16="http://schemas.microsoft.com/office/drawing/2014/main" id="{2D57B5E5-A9DF-D340-AC05-9CA77C2099CB}"/>
              </a:ext>
            </a:extLst>
          </p:cNvPr>
          <p:cNvSpPr txBox="1"/>
          <p:nvPr/>
        </p:nvSpPr>
        <p:spPr>
          <a:xfrm>
            <a:off x="758007" y="2531321"/>
            <a:ext cx="3143980" cy="369332"/>
          </a:xfrm>
          <a:prstGeom prst="rect">
            <a:avLst/>
          </a:prstGeom>
          <a:noFill/>
        </p:spPr>
        <p:txBody>
          <a:bodyPr wrap="square" rtlCol="0">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Key Takeaways:</a:t>
            </a:r>
            <a:endParaRPr lang="en-US" dirty="0">
              <a:solidFill>
                <a:schemeClr val="tx2"/>
              </a:solidFill>
            </a:endParaRPr>
          </a:p>
        </p:txBody>
      </p:sp>
      <p:sp>
        <p:nvSpPr>
          <p:cNvPr id="17" name="TextBox 16">
            <a:extLst>
              <a:ext uri="{FF2B5EF4-FFF2-40B4-BE49-F238E27FC236}">
                <a16:creationId xmlns:a16="http://schemas.microsoft.com/office/drawing/2014/main" id="{678E2B8E-17C1-2F4D-BB6B-FDC3CF780828}"/>
              </a:ext>
            </a:extLst>
          </p:cNvPr>
          <p:cNvSpPr txBox="1"/>
          <p:nvPr/>
        </p:nvSpPr>
        <p:spPr>
          <a:xfrm>
            <a:off x="1325510" y="2976393"/>
            <a:ext cx="2864525" cy="1077218"/>
          </a:xfrm>
          <a:prstGeom prst="rect">
            <a:avLst/>
          </a:prstGeom>
          <a:noFill/>
        </p:spPr>
        <p:txBody>
          <a:bodyPr wrap="square" rtlCol="0">
            <a:spAutoFit/>
          </a:bodyPr>
          <a:lstStyle/>
          <a:p>
            <a:r>
              <a:rPr lang="en-US" sz="1600" kern="0" dirty="0">
                <a:solidFill>
                  <a:schemeClr val="tx2"/>
                </a:solidFill>
                <a:latin typeface="Tahoma"/>
              </a:rPr>
              <a:t>Ensure the Product Owner agrees to the meeting cadence and the level of involvement needed</a:t>
            </a:r>
            <a:endParaRPr lang="en-US" dirty="0">
              <a:solidFill>
                <a:schemeClr val="tx2"/>
              </a:solidFill>
            </a:endParaRPr>
          </a:p>
        </p:txBody>
      </p:sp>
      <p:pic>
        <p:nvPicPr>
          <p:cNvPr id="18" name="Picture 17">
            <a:extLst>
              <a:ext uri="{FF2B5EF4-FFF2-40B4-BE49-F238E27FC236}">
                <a16:creationId xmlns:a16="http://schemas.microsoft.com/office/drawing/2014/main" id="{08B5592C-733F-F541-9C90-EB1457599C60}"/>
              </a:ext>
            </a:extLst>
          </p:cNvPr>
          <p:cNvPicPr>
            <a:picLocks noChangeAspect="1"/>
          </p:cNvPicPr>
          <p:nvPr/>
        </p:nvPicPr>
        <p:blipFill>
          <a:blip r:embed="rId4"/>
          <a:stretch>
            <a:fillRect/>
          </a:stretch>
        </p:blipFill>
        <p:spPr>
          <a:xfrm>
            <a:off x="758007" y="4334876"/>
            <a:ext cx="393700" cy="381000"/>
          </a:xfrm>
          <a:prstGeom prst="rect">
            <a:avLst/>
          </a:prstGeom>
        </p:spPr>
      </p:pic>
      <p:sp>
        <p:nvSpPr>
          <p:cNvPr id="19" name="TextBox 18">
            <a:extLst>
              <a:ext uri="{FF2B5EF4-FFF2-40B4-BE49-F238E27FC236}">
                <a16:creationId xmlns:a16="http://schemas.microsoft.com/office/drawing/2014/main" id="{6A65228D-3B03-644A-B5B1-A134F9456B3F}"/>
              </a:ext>
            </a:extLst>
          </p:cNvPr>
          <p:cNvSpPr txBox="1"/>
          <p:nvPr/>
        </p:nvSpPr>
        <p:spPr>
          <a:xfrm>
            <a:off x="1325510" y="4129351"/>
            <a:ext cx="2576477" cy="1323439"/>
          </a:xfrm>
          <a:prstGeom prst="rect">
            <a:avLst/>
          </a:prstGeom>
          <a:noFill/>
        </p:spPr>
        <p:txBody>
          <a:bodyPr wrap="square" rtlCol="0">
            <a:spAutoFit/>
          </a:bodyPr>
          <a:lstStyle/>
          <a:p>
            <a:r>
              <a:rPr lang="en-US" sz="1600" kern="0" dirty="0">
                <a:solidFill>
                  <a:schemeClr val="tx2"/>
                </a:solidFill>
                <a:latin typeface="Tahoma"/>
              </a:rPr>
              <a:t>Ensure business SMEs and dependent teams also agree to level of involvement needed</a:t>
            </a:r>
          </a:p>
          <a:p>
            <a:r>
              <a:rPr lang="en-US" sz="1600" kern="0" dirty="0">
                <a:solidFill>
                  <a:schemeClr val="tx2"/>
                </a:solidFill>
                <a:latin typeface="Tahoma"/>
              </a:rPr>
              <a:t> </a:t>
            </a:r>
            <a:endParaRPr lang="en-US" dirty="0"/>
          </a:p>
        </p:txBody>
      </p:sp>
      <p:sp>
        <p:nvSpPr>
          <p:cNvPr id="20" name="Title 3">
            <a:extLst>
              <a:ext uri="{FF2B5EF4-FFF2-40B4-BE49-F238E27FC236}">
                <a16:creationId xmlns:a16="http://schemas.microsoft.com/office/drawing/2014/main" id="{3F33ACEF-EAFA-1C42-8FFC-31DA4E4ACDF6}"/>
              </a:ext>
            </a:extLst>
          </p:cNvPr>
          <p:cNvSpPr>
            <a:spLocks noGrp="1"/>
          </p:cNvSpPr>
          <p:nvPr>
            <p:ph type="title"/>
          </p:nvPr>
        </p:nvSpPr>
        <p:spPr>
          <a:xfrm>
            <a:off x="758446" y="821960"/>
            <a:ext cx="10675108" cy="879756"/>
          </a:xfrm>
        </p:spPr>
        <p:txBody>
          <a:bodyPr/>
          <a:lstStyle/>
          <a:p>
            <a:r>
              <a:rPr lang="en-US" sz="3600" dirty="0"/>
              <a:t>Authentication &amp; Verification Example</a:t>
            </a:r>
          </a:p>
        </p:txBody>
      </p:sp>
    </p:spTree>
    <p:extLst>
      <p:ext uri="{BB962C8B-B14F-4D97-AF65-F5344CB8AC3E}">
        <p14:creationId xmlns:p14="http://schemas.microsoft.com/office/powerpoint/2010/main" val="1901234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FA18D9-C8B4-524B-BC48-C9F8DACB820A}"/>
              </a:ext>
            </a:extLst>
          </p:cNvPr>
          <p:cNvPicPr>
            <a:picLocks noChangeAspect="1"/>
          </p:cNvPicPr>
          <p:nvPr/>
        </p:nvPicPr>
        <p:blipFill rotWithShape="1">
          <a:blip r:embed="rId2"/>
          <a:srcRect t="20754"/>
          <a:stretch/>
        </p:blipFill>
        <p:spPr>
          <a:xfrm>
            <a:off x="400351" y="3406457"/>
            <a:ext cx="6243395" cy="2276644"/>
          </a:xfrm>
          <a:prstGeom prst="rect">
            <a:avLst/>
          </a:prstGeom>
        </p:spPr>
      </p:pic>
      <p:sp>
        <p:nvSpPr>
          <p:cNvPr id="15" name="Rectangle 14">
            <a:extLst>
              <a:ext uri="{FF2B5EF4-FFF2-40B4-BE49-F238E27FC236}">
                <a16:creationId xmlns:a16="http://schemas.microsoft.com/office/drawing/2014/main" id="{EFB04BC9-BA39-2243-A90F-4A6C825FFB1E}"/>
              </a:ext>
            </a:extLst>
          </p:cNvPr>
          <p:cNvSpPr/>
          <p:nvPr/>
        </p:nvSpPr>
        <p:spPr>
          <a:xfrm>
            <a:off x="6005954" y="2087419"/>
            <a:ext cx="5538086" cy="3785652"/>
          </a:xfrm>
          <a:prstGeom prst="rect">
            <a:avLst/>
          </a:prstGeom>
        </p:spPr>
        <p:txBody>
          <a:bodyPr wrap="square">
            <a:spAutoFit/>
          </a:bodyPr>
          <a:lstStyle/>
          <a:p>
            <a:pPr marL="228600" indent="-228600" fontAlgn="ctr">
              <a:buFont typeface="+mj-lt"/>
              <a:buAutoNum type="arabicPeriod"/>
            </a:pPr>
            <a:endParaRPr lang="en-US" sz="1200" dirty="0">
              <a:latin typeface="Avenir Book" charset="0"/>
              <a:ea typeface="Avenir Book" charset="0"/>
              <a:cs typeface="Avenir Book" charset="0"/>
            </a:endParaRPr>
          </a:p>
          <a:p>
            <a:pPr fontAlgn="ctr"/>
            <a:endParaRPr lang="en-US" sz="1200" dirty="0">
              <a:latin typeface="Avenir Book" charset="0"/>
              <a:ea typeface="Avenir Book" charset="0"/>
              <a:cs typeface="Avenir Book" charset="0"/>
            </a:endParaRPr>
          </a:p>
          <a:p>
            <a:pPr marL="228600" indent="-228600" fontAlgn="ctr">
              <a:buFont typeface="+mj-lt"/>
              <a:buAutoNum type="arabicPeriod"/>
            </a:pPr>
            <a:r>
              <a:rPr lang="en-US" sz="1200" dirty="0">
                <a:latin typeface="Avenir Book" charset="0"/>
                <a:ea typeface="Avenir Book" charset="0"/>
                <a:cs typeface="Avenir Book" charset="0"/>
              </a:rPr>
              <a:t>3 Lightning Components</a:t>
            </a:r>
          </a:p>
          <a:p>
            <a:pPr marL="685800" lvl="1" indent="-228600" fontAlgn="ctr">
              <a:buFont typeface="+mj-lt"/>
              <a:buAutoNum type="alphaLcPeriod"/>
            </a:pPr>
            <a:r>
              <a:rPr lang="en-US" sz="1200" dirty="0">
                <a:latin typeface="Avenir Book" charset="0"/>
                <a:ea typeface="Avenir Book" charset="0"/>
                <a:cs typeface="Avenir Book" charset="0"/>
              </a:rPr>
              <a:t>Search Screen (with tabs). Fetch all configuration information and keep handy with keys; show as per the tab selected</a:t>
            </a:r>
          </a:p>
          <a:p>
            <a:pPr marL="685800" lvl="1" indent="-228600" fontAlgn="ctr">
              <a:buFont typeface="+mj-lt"/>
              <a:buAutoNum type="alphaLcPeriod"/>
            </a:pPr>
            <a:r>
              <a:rPr lang="en-US" sz="1200" dirty="0">
                <a:latin typeface="Avenir Book" charset="0"/>
                <a:ea typeface="Avenir Book" charset="0"/>
                <a:cs typeface="Avenir Book" charset="0"/>
              </a:rPr>
              <a:t>Search Results Screen (If additional fields added in future, it will flow inline) </a:t>
            </a:r>
            <a:r>
              <a:rPr lang="mr-IN" sz="1200" dirty="0">
                <a:latin typeface="Avenir Book" charset="0"/>
                <a:ea typeface="Avenir Book" charset="0"/>
                <a:cs typeface="Avenir Book" charset="0"/>
              </a:rPr>
              <a:t>–</a:t>
            </a:r>
            <a:r>
              <a:rPr lang="en-US" sz="1200" dirty="0">
                <a:latin typeface="Avenir Book" charset="0"/>
                <a:ea typeface="Avenir Book" charset="0"/>
                <a:cs typeface="Avenir Book" charset="0"/>
              </a:rPr>
              <a:t> show all SELECT Field values from the configuration Verification Screen</a:t>
            </a:r>
          </a:p>
          <a:p>
            <a:pPr marL="685800" lvl="1" indent="-228600" fontAlgn="ctr">
              <a:buFont typeface="+mj-lt"/>
              <a:buAutoNum type="alphaLcPeriod"/>
            </a:pPr>
            <a:endParaRPr lang="en-US" sz="1200" dirty="0">
              <a:latin typeface="Avenir Book" charset="0"/>
              <a:ea typeface="Avenir Book" charset="0"/>
              <a:cs typeface="Avenir Book" charset="0"/>
            </a:endParaRPr>
          </a:p>
          <a:p>
            <a:pPr marL="228600" indent="-228600" fontAlgn="ctr">
              <a:buFont typeface="+mj-lt"/>
              <a:buAutoNum type="arabicPeriod"/>
            </a:pPr>
            <a:r>
              <a:rPr lang="en-US" sz="1100" dirty="0">
                <a:latin typeface="Avenir Book" charset="0"/>
                <a:ea typeface="Avenir Book" charset="0"/>
                <a:cs typeface="Avenir Book" charset="0"/>
              </a:rPr>
              <a:t>Build Dynamic Query based on the configuration</a:t>
            </a:r>
          </a:p>
          <a:p>
            <a:pPr marL="685800" lvl="1" indent="-228600" fontAlgn="ctr">
              <a:buFont typeface="+mj-lt"/>
              <a:buAutoNum type="alphaLcPeriod"/>
            </a:pPr>
            <a:r>
              <a:rPr lang="en-US" sz="1100" dirty="0">
                <a:latin typeface="Avenir Book" charset="0"/>
                <a:ea typeface="Avenir Book" charset="0"/>
                <a:cs typeface="Avenir Book" charset="0"/>
              </a:rPr>
              <a:t>WHERE Clause by AND default (only for NOT NULL search fields), IF Search Results = 0 </a:t>
            </a:r>
            <a:r>
              <a:rPr lang="en-US" sz="1100" dirty="0">
                <a:latin typeface="Avenir Book" charset="0"/>
                <a:ea typeface="Avenir Book" charset="0"/>
                <a:cs typeface="Avenir Book" charset="0"/>
                <a:sym typeface="Wingdings"/>
              </a:rPr>
              <a:t> WHERE Clause by OR</a:t>
            </a:r>
          </a:p>
          <a:p>
            <a:pPr marL="685800" lvl="1" indent="-228600" fontAlgn="ctr">
              <a:buFont typeface="+mj-lt"/>
              <a:buAutoNum type="alphaLcPeriod"/>
            </a:pPr>
            <a:r>
              <a:rPr lang="en-US" sz="1100" dirty="0">
                <a:latin typeface="Avenir Book" charset="0"/>
                <a:ea typeface="Avenir Book" charset="0"/>
                <a:cs typeface="Avenir Book" charset="0"/>
              </a:rPr>
              <a:t>For Owner tab, branching logic to be written to handle different queries on Account/Asset/</a:t>
            </a:r>
            <a:r>
              <a:rPr lang="en-US" sz="1100" dirty="0" err="1">
                <a:latin typeface="Avenir Book" charset="0"/>
                <a:ea typeface="Avenir Book" charset="0"/>
                <a:cs typeface="Avenir Book" charset="0"/>
              </a:rPr>
              <a:t>PartyRel</a:t>
            </a:r>
            <a:r>
              <a:rPr lang="en-US" sz="1100" dirty="0">
                <a:latin typeface="Avenir Book" charset="0"/>
                <a:ea typeface="Avenir Book" charset="0"/>
                <a:cs typeface="Avenir Book" charset="0"/>
              </a:rPr>
              <a:t> depending on Policy Number is entered or not</a:t>
            </a:r>
          </a:p>
          <a:p>
            <a:pPr marL="228600" indent="-228600" fontAlgn="ctr">
              <a:buFont typeface="+mj-lt"/>
              <a:buAutoNum type="arabicPeriod"/>
            </a:pPr>
            <a:endParaRPr lang="en-US" sz="1100" dirty="0">
              <a:latin typeface="Avenir Book" charset="0"/>
              <a:ea typeface="Avenir Book" charset="0"/>
              <a:cs typeface="Avenir Book" charset="0"/>
            </a:endParaRPr>
          </a:p>
          <a:p>
            <a:pPr marL="228600" indent="-228600" fontAlgn="ctr">
              <a:buFont typeface="+mj-lt"/>
              <a:buAutoNum type="arabicPeriod"/>
            </a:pPr>
            <a:r>
              <a:rPr lang="en-US" sz="1100" dirty="0">
                <a:latin typeface="Avenir Book" charset="0"/>
                <a:ea typeface="Avenir Book" charset="0"/>
                <a:cs typeface="Avenir Book" charset="0"/>
              </a:rPr>
              <a:t>Create Interaction Record and Verification Records based on Verify/Fail. Key-Value Pairs to be populated as per the ‘Verification’ type of records on Child Metadata Type</a:t>
            </a:r>
          </a:p>
          <a:p>
            <a:pPr marL="228600" indent="-228600" fontAlgn="ctr">
              <a:buFont typeface="+mj-lt"/>
              <a:buAutoNum type="arabicPeriod"/>
            </a:pPr>
            <a:endParaRPr lang="en-US" sz="1100" dirty="0">
              <a:latin typeface="Avenir Book" charset="0"/>
              <a:ea typeface="Avenir Book" charset="0"/>
              <a:cs typeface="Avenir Book" charset="0"/>
            </a:endParaRPr>
          </a:p>
          <a:p>
            <a:pPr marL="228600" indent="-228600" fontAlgn="ctr">
              <a:buFont typeface="+mj-lt"/>
              <a:buAutoNum type="arabicPeriod"/>
            </a:pPr>
            <a:r>
              <a:rPr lang="en-US" sz="1100" dirty="0">
                <a:latin typeface="Avenir Book" charset="0"/>
                <a:ea typeface="Avenir Book" charset="0"/>
                <a:cs typeface="Avenir Book" charset="0"/>
              </a:rPr>
              <a:t>On Verification screen, auto-populate the attribute values on screen if it exists in Salesforce or just provide free-form text fields</a:t>
            </a:r>
          </a:p>
        </p:txBody>
      </p:sp>
      <p:sp>
        <p:nvSpPr>
          <p:cNvPr id="22" name="TextBox 21">
            <a:extLst>
              <a:ext uri="{FF2B5EF4-FFF2-40B4-BE49-F238E27FC236}">
                <a16:creationId xmlns:a16="http://schemas.microsoft.com/office/drawing/2014/main" id="{BE7FB271-6B5C-3149-9620-132093CF279F}"/>
              </a:ext>
            </a:extLst>
          </p:cNvPr>
          <p:cNvSpPr txBox="1"/>
          <p:nvPr/>
        </p:nvSpPr>
        <p:spPr>
          <a:xfrm>
            <a:off x="655576" y="1480662"/>
            <a:ext cx="10469184" cy="1323439"/>
          </a:xfrm>
          <a:prstGeom prst="rect">
            <a:avLst/>
          </a:prstGeom>
          <a:noFill/>
        </p:spPr>
        <p:txBody>
          <a:bodyPr wrap="square" rtlCol="0">
            <a:spAutoFit/>
          </a:bodyPr>
          <a:lstStyle/>
          <a:p>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After Vision discussion, Technical Solution lead drives discussions to create a solution design covering:</a:t>
            </a:r>
          </a:p>
          <a:p>
            <a:pPr marL="285750" indent="-285750">
              <a:buFont typeface="Arial" panose="020B0604020202020204" pitchFamily="34" charset="0"/>
              <a:buChar char="•"/>
            </a:pP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Salesforce Data Model</a:t>
            </a:r>
          </a:p>
          <a:p>
            <a:pPr marL="285750" indent="-285750">
              <a:buFont typeface="Arial" panose="020B0604020202020204" pitchFamily="34" charset="0"/>
              <a:buChar char="•"/>
            </a:pP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Technical Design details</a:t>
            </a:r>
          </a:p>
          <a:p>
            <a:pPr marL="285750" indent="-285750">
              <a:buFont typeface="Arial" panose="020B0604020202020204" pitchFamily="34" charset="0"/>
              <a:buChar char="•"/>
            </a:pP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Integration details </a:t>
            </a:r>
          </a:p>
          <a:p>
            <a:pPr marL="285750" indent="-285750">
              <a:buFont typeface="Arial" panose="020B0604020202020204" pitchFamily="34" charset="0"/>
              <a:buChar char="•"/>
            </a:pP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Data Migration  </a:t>
            </a:r>
          </a:p>
        </p:txBody>
      </p:sp>
      <p:sp>
        <p:nvSpPr>
          <p:cNvPr id="2" name="Rectangle 1">
            <a:extLst>
              <a:ext uri="{FF2B5EF4-FFF2-40B4-BE49-F238E27FC236}">
                <a16:creationId xmlns:a16="http://schemas.microsoft.com/office/drawing/2014/main" id="{3222E37F-D640-8740-804F-16F229686094}"/>
              </a:ext>
            </a:extLst>
          </p:cNvPr>
          <p:cNvSpPr/>
          <p:nvPr/>
        </p:nvSpPr>
        <p:spPr>
          <a:xfrm>
            <a:off x="1522586" y="3221791"/>
            <a:ext cx="2767104" cy="369332"/>
          </a:xfrm>
          <a:prstGeom prst="rect">
            <a:avLst/>
          </a:prstGeom>
        </p:spPr>
        <p:txBody>
          <a:bodyPr wrap="none">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Salesforce Data Model</a:t>
            </a:r>
          </a:p>
        </p:txBody>
      </p:sp>
      <p:sp>
        <p:nvSpPr>
          <p:cNvPr id="3" name="Rectangle 2">
            <a:extLst>
              <a:ext uri="{FF2B5EF4-FFF2-40B4-BE49-F238E27FC236}">
                <a16:creationId xmlns:a16="http://schemas.microsoft.com/office/drawing/2014/main" id="{25A4E82F-9729-694D-847E-6A332AF7297A}"/>
              </a:ext>
            </a:extLst>
          </p:cNvPr>
          <p:cNvSpPr/>
          <p:nvPr/>
        </p:nvSpPr>
        <p:spPr>
          <a:xfrm>
            <a:off x="7000891" y="2061211"/>
            <a:ext cx="2980303" cy="369332"/>
          </a:xfrm>
          <a:prstGeom prst="rect">
            <a:avLst/>
          </a:prstGeom>
        </p:spPr>
        <p:txBody>
          <a:bodyPr wrap="none">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Technical Design details</a:t>
            </a:r>
          </a:p>
        </p:txBody>
      </p:sp>
      <p:sp>
        <p:nvSpPr>
          <p:cNvPr id="12" name="Text Placeholder 5">
            <a:extLst>
              <a:ext uri="{FF2B5EF4-FFF2-40B4-BE49-F238E27FC236}">
                <a16:creationId xmlns:a16="http://schemas.microsoft.com/office/drawing/2014/main" id="{C480AF0F-2CEE-DB48-BD30-F0FF2E559E3B}"/>
              </a:ext>
            </a:extLst>
          </p:cNvPr>
          <p:cNvSpPr txBox="1">
            <a:spLocks/>
          </p:cNvSpPr>
          <p:nvPr/>
        </p:nvSpPr>
        <p:spPr>
          <a:xfrm>
            <a:off x="9715240"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a:t>
            </a:r>
          </a:p>
          <a:p>
            <a:pPr marL="0" lvl="1" indent="0" algn="ctr" defTabSz="914400">
              <a:spcBef>
                <a:spcPts val="600"/>
              </a:spcBef>
              <a:buSzPct val="100000"/>
              <a:buNone/>
            </a:pPr>
            <a:r>
              <a:rPr lang="en-US" sz="900" b="1">
                <a:solidFill>
                  <a:schemeClr val="bg1"/>
                </a:solidFill>
                <a:ea typeface="+mn-ea"/>
                <a:cs typeface="+mn-cs"/>
              </a:rPr>
              <a:t>Solution  Sign Off</a:t>
            </a:r>
          </a:p>
        </p:txBody>
      </p:sp>
      <p:sp>
        <p:nvSpPr>
          <p:cNvPr id="13" name="Text Placeholder 5">
            <a:extLst>
              <a:ext uri="{FF2B5EF4-FFF2-40B4-BE49-F238E27FC236}">
                <a16:creationId xmlns:a16="http://schemas.microsoft.com/office/drawing/2014/main" id="{B601E1A2-549D-AB4A-96D3-E5F6156F9577}"/>
              </a:ext>
            </a:extLst>
          </p:cNvPr>
          <p:cNvSpPr txBox="1">
            <a:spLocks/>
          </p:cNvSpPr>
          <p:nvPr/>
        </p:nvSpPr>
        <p:spPr>
          <a:xfrm>
            <a:off x="8207077"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 </a:t>
            </a:r>
          </a:p>
          <a:p>
            <a:pPr marL="0" lvl="1" indent="0" algn="ctr" defTabSz="914400">
              <a:spcBef>
                <a:spcPts val="600"/>
              </a:spcBef>
              <a:buSzPct val="100000"/>
              <a:buNone/>
            </a:pPr>
            <a:r>
              <a:rPr lang="en-US" sz="900" b="1">
                <a:solidFill>
                  <a:schemeClr val="bg1"/>
                </a:solidFill>
                <a:ea typeface="+mn-ea"/>
                <a:cs typeface="+mn-cs"/>
              </a:rPr>
              <a:t>Breakdown</a:t>
            </a:r>
          </a:p>
        </p:txBody>
      </p:sp>
      <p:sp>
        <p:nvSpPr>
          <p:cNvPr id="14" name="Text Placeholder 5">
            <a:extLst>
              <a:ext uri="{FF2B5EF4-FFF2-40B4-BE49-F238E27FC236}">
                <a16:creationId xmlns:a16="http://schemas.microsoft.com/office/drawing/2014/main" id="{EF4B1E14-8F89-A741-A607-9E7DEF372838}"/>
              </a:ext>
            </a:extLst>
          </p:cNvPr>
          <p:cNvSpPr txBox="1">
            <a:spLocks/>
          </p:cNvSpPr>
          <p:nvPr/>
        </p:nvSpPr>
        <p:spPr>
          <a:xfrm>
            <a:off x="6698914" y="165107"/>
            <a:ext cx="1828800" cy="457200"/>
          </a:xfrm>
          <a:prstGeom prst="homePlate">
            <a:avLst>
              <a:gd name="adj" fmla="val 63836"/>
            </a:avLst>
          </a:prstGeom>
          <a:solidFill>
            <a:schemeClr val="bg1"/>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ea typeface="+mn-ea"/>
                <a:cs typeface="+mn-cs"/>
              </a:rPr>
              <a:t>Design </a:t>
            </a:r>
          </a:p>
          <a:p>
            <a:pPr marL="0" lvl="1" indent="0" algn="ctr" defTabSz="914400">
              <a:spcBef>
                <a:spcPts val="600"/>
              </a:spcBef>
              <a:buSzPct val="100000"/>
              <a:buNone/>
            </a:pPr>
            <a:r>
              <a:rPr lang="en-US" sz="900" b="1" dirty="0">
                <a:ea typeface="+mn-ea"/>
                <a:cs typeface="+mn-cs"/>
              </a:rPr>
              <a:t>Discussions</a:t>
            </a:r>
          </a:p>
        </p:txBody>
      </p:sp>
      <p:sp>
        <p:nvSpPr>
          <p:cNvPr id="16" name="Text Placeholder 5">
            <a:extLst>
              <a:ext uri="{FF2B5EF4-FFF2-40B4-BE49-F238E27FC236}">
                <a16:creationId xmlns:a16="http://schemas.microsoft.com/office/drawing/2014/main" id="{B5DC3737-5F67-9346-BF8B-F54C3B786D5B}"/>
              </a:ext>
            </a:extLst>
          </p:cNvPr>
          <p:cNvSpPr txBox="1">
            <a:spLocks/>
          </p:cNvSpPr>
          <p:nvPr/>
        </p:nvSpPr>
        <p:spPr>
          <a:xfrm>
            <a:off x="5225489" y="165107"/>
            <a:ext cx="1828800" cy="457200"/>
          </a:xfrm>
          <a:prstGeom prst="homePlate">
            <a:avLst>
              <a:gd name="adj" fmla="val 63836"/>
            </a:avLst>
          </a:prstGeom>
          <a:solidFill>
            <a:schemeClr val="accent5"/>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Feature </a:t>
            </a:r>
          </a:p>
          <a:p>
            <a:pPr marL="0" lvl="1" indent="0" algn="ctr" defTabSz="914400">
              <a:spcBef>
                <a:spcPts val="600"/>
              </a:spcBef>
              <a:buSzPct val="100000"/>
              <a:buNone/>
            </a:pPr>
            <a:r>
              <a:rPr lang="en-US" sz="900" b="1" dirty="0">
                <a:solidFill>
                  <a:schemeClr val="bg1"/>
                </a:solidFill>
                <a:ea typeface="+mn-ea"/>
                <a:cs typeface="+mn-cs"/>
              </a:rPr>
              <a:t>Vision Discussions</a:t>
            </a:r>
          </a:p>
        </p:txBody>
      </p:sp>
      <p:sp>
        <p:nvSpPr>
          <p:cNvPr id="18" name="Title 3">
            <a:extLst>
              <a:ext uri="{FF2B5EF4-FFF2-40B4-BE49-F238E27FC236}">
                <a16:creationId xmlns:a16="http://schemas.microsoft.com/office/drawing/2014/main" id="{5ACF6313-9ED0-244C-9048-B11889906716}"/>
              </a:ext>
            </a:extLst>
          </p:cNvPr>
          <p:cNvSpPr>
            <a:spLocks noGrp="1"/>
          </p:cNvSpPr>
          <p:nvPr>
            <p:ph type="title"/>
          </p:nvPr>
        </p:nvSpPr>
        <p:spPr>
          <a:xfrm>
            <a:off x="758446" y="821960"/>
            <a:ext cx="10675108" cy="879756"/>
          </a:xfrm>
        </p:spPr>
        <p:txBody>
          <a:bodyPr/>
          <a:lstStyle/>
          <a:p>
            <a:r>
              <a:rPr lang="en-US" sz="3600" dirty="0"/>
              <a:t>Authentication &amp; Verification Example</a:t>
            </a:r>
          </a:p>
        </p:txBody>
      </p:sp>
    </p:spTree>
    <p:extLst>
      <p:ext uri="{BB962C8B-B14F-4D97-AF65-F5344CB8AC3E}">
        <p14:creationId xmlns:p14="http://schemas.microsoft.com/office/powerpoint/2010/main" val="1583421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3173D7-A158-6144-BFA0-E048A5D11AC4}"/>
              </a:ext>
            </a:extLst>
          </p:cNvPr>
          <p:cNvPicPr>
            <a:picLocks noChangeAspect="1"/>
          </p:cNvPicPr>
          <p:nvPr/>
        </p:nvPicPr>
        <p:blipFill>
          <a:blip r:embed="rId2"/>
          <a:stretch>
            <a:fillRect/>
          </a:stretch>
        </p:blipFill>
        <p:spPr>
          <a:xfrm>
            <a:off x="5496579" y="2638678"/>
            <a:ext cx="4747642" cy="3828138"/>
          </a:xfrm>
          <a:prstGeom prst="rect">
            <a:avLst/>
          </a:prstGeom>
        </p:spPr>
      </p:pic>
      <p:sp>
        <p:nvSpPr>
          <p:cNvPr id="2" name="Rectangle 1">
            <a:extLst>
              <a:ext uri="{FF2B5EF4-FFF2-40B4-BE49-F238E27FC236}">
                <a16:creationId xmlns:a16="http://schemas.microsoft.com/office/drawing/2014/main" id="{3222E37F-D640-8740-804F-16F229686094}"/>
              </a:ext>
            </a:extLst>
          </p:cNvPr>
          <p:cNvSpPr/>
          <p:nvPr/>
        </p:nvSpPr>
        <p:spPr>
          <a:xfrm>
            <a:off x="6713282" y="2111346"/>
            <a:ext cx="2387192" cy="369332"/>
          </a:xfrm>
          <a:prstGeom prst="rect">
            <a:avLst/>
          </a:prstGeom>
        </p:spPr>
        <p:txBody>
          <a:bodyPr wrap="none">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Integration Details</a:t>
            </a:r>
          </a:p>
        </p:txBody>
      </p:sp>
      <p:sp>
        <p:nvSpPr>
          <p:cNvPr id="18" name="Text Placeholder 5">
            <a:extLst>
              <a:ext uri="{FF2B5EF4-FFF2-40B4-BE49-F238E27FC236}">
                <a16:creationId xmlns:a16="http://schemas.microsoft.com/office/drawing/2014/main" id="{C5BAB8BD-387F-C546-910E-FB6974D01A55}"/>
              </a:ext>
            </a:extLst>
          </p:cNvPr>
          <p:cNvSpPr txBox="1">
            <a:spLocks/>
          </p:cNvSpPr>
          <p:nvPr/>
        </p:nvSpPr>
        <p:spPr>
          <a:xfrm>
            <a:off x="9715240"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a:t>
            </a:r>
          </a:p>
          <a:p>
            <a:pPr marL="0" lvl="1" indent="0" algn="ctr" defTabSz="914400">
              <a:spcBef>
                <a:spcPts val="600"/>
              </a:spcBef>
              <a:buSzPct val="100000"/>
              <a:buNone/>
            </a:pPr>
            <a:r>
              <a:rPr lang="en-US" sz="900" b="1">
                <a:solidFill>
                  <a:schemeClr val="bg1"/>
                </a:solidFill>
                <a:ea typeface="+mn-ea"/>
                <a:cs typeface="+mn-cs"/>
              </a:rPr>
              <a:t>Solution  Sign Off</a:t>
            </a:r>
          </a:p>
        </p:txBody>
      </p:sp>
      <p:sp>
        <p:nvSpPr>
          <p:cNvPr id="19" name="Text Placeholder 5">
            <a:extLst>
              <a:ext uri="{FF2B5EF4-FFF2-40B4-BE49-F238E27FC236}">
                <a16:creationId xmlns:a16="http://schemas.microsoft.com/office/drawing/2014/main" id="{BFE00818-00F1-0849-9C1A-0B279E581624}"/>
              </a:ext>
            </a:extLst>
          </p:cNvPr>
          <p:cNvSpPr txBox="1">
            <a:spLocks/>
          </p:cNvSpPr>
          <p:nvPr/>
        </p:nvSpPr>
        <p:spPr>
          <a:xfrm>
            <a:off x="8207077"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 </a:t>
            </a:r>
          </a:p>
          <a:p>
            <a:pPr marL="0" lvl="1" indent="0" algn="ctr" defTabSz="914400">
              <a:spcBef>
                <a:spcPts val="600"/>
              </a:spcBef>
              <a:buSzPct val="100000"/>
              <a:buNone/>
            </a:pPr>
            <a:r>
              <a:rPr lang="en-US" sz="900" b="1">
                <a:solidFill>
                  <a:schemeClr val="bg1"/>
                </a:solidFill>
                <a:ea typeface="+mn-ea"/>
                <a:cs typeface="+mn-cs"/>
              </a:rPr>
              <a:t>Breakdown</a:t>
            </a:r>
          </a:p>
        </p:txBody>
      </p:sp>
      <p:sp>
        <p:nvSpPr>
          <p:cNvPr id="20" name="Text Placeholder 5">
            <a:extLst>
              <a:ext uri="{FF2B5EF4-FFF2-40B4-BE49-F238E27FC236}">
                <a16:creationId xmlns:a16="http://schemas.microsoft.com/office/drawing/2014/main" id="{328C67EE-4EB3-4442-A199-C03E612489A2}"/>
              </a:ext>
            </a:extLst>
          </p:cNvPr>
          <p:cNvSpPr txBox="1">
            <a:spLocks/>
          </p:cNvSpPr>
          <p:nvPr/>
        </p:nvSpPr>
        <p:spPr>
          <a:xfrm>
            <a:off x="6698914" y="165107"/>
            <a:ext cx="1828800" cy="457200"/>
          </a:xfrm>
          <a:prstGeom prst="homePlate">
            <a:avLst>
              <a:gd name="adj" fmla="val 63836"/>
            </a:avLst>
          </a:prstGeom>
          <a:solidFill>
            <a:schemeClr val="bg1"/>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ea typeface="+mn-ea"/>
                <a:cs typeface="+mn-cs"/>
              </a:rPr>
              <a:t>Design </a:t>
            </a:r>
          </a:p>
          <a:p>
            <a:pPr marL="0" lvl="1" indent="0" algn="ctr" defTabSz="914400">
              <a:spcBef>
                <a:spcPts val="600"/>
              </a:spcBef>
              <a:buSzPct val="100000"/>
              <a:buNone/>
            </a:pPr>
            <a:r>
              <a:rPr lang="en-US" sz="900" b="1" dirty="0">
                <a:ea typeface="+mn-ea"/>
                <a:cs typeface="+mn-cs"/>
              </a:rPr>
              <a:t>Discussions</a:t>
            </a:r>
          </a:p>
        </p:txBody>
      </p:sp>
      <p:sp>
        <p:nvSpPr>
          <p:cNvPr id="21" name="Text Placeholder 5">
            <a:extLst>
              <a:ext uri="{FF2B5EF4-FFF2-40B4-BE49-F238E27FC236}">
                <a16:creationId xmlns:a16="http://schemas.microsoft.com/office/drawing/2014/main" id="{518ACEA2-C552-0A4D-AFBA-66F3ACCAC897}"/>
              </a:ext>
            </a:extLst>
          </p:cNvPr>
          <p:cNvSpPr txBox="1">
            <a:spLocks/>
          </p:cNvSpPr>
          <p:nvPr/>
        </p:nvSpPr>
        <p:spPr>
          <a:xfrm>
            <a:off x="5225489" y="165107"/>
            <a:ext cx="1828800" cy="457200"/>
          </a:xfrm>
          <a:prstGeom prst="homePlate">
            <a:avLst>
              <a:gd name="adj" fmla="val 63836"/>
            </a:avLst>
          </a:prstGeom>
          <a:solidFill>
            <a:schemeClr val="accent5"/>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Feature </a:t>
            </a:r>
          </a:p>
          <a:p>
            <a:pPr marL="0" lvl="1" indent="0" algn="ctr" defTabSz="914400">
              <a:spcBef>
                <a:spcPts val="600"/>
              </a:spcBef>
              <a:buSzPct val="100000"/>
              <a:buNone/>
            </a:pPr>
            <a:r>
              <a:rPr lang="en-US" sz="900" b="1" dirty="0">
                <a:solidFill>
                  <a:schemeClr val="bg1"/>
                </a:solidFill>
                <a:ea typeface="+mn-ea"/>
                <a:cs typeface="+mn-cs"/>
              </a:rPr>
              <a:t>Vision Discussions</a:t>
            </a:r>
          </a:p>
        </p:txBody>
      </p:sp>
      <p:pic>
        <p:nvPicPr>
          <p:cNvPr id="10" name="Picture 9">
            <a:extLst>
              <a:ext uri="{FF2B5EF4-FFF2-40B4-BE49-F238E27FC236}">
                <a16:creationId xmlns:a16="http://schemas.microsoft.com/office/drawing/2014/main" id="{7D6BB1FF-CE17-3846-BAD6-14ADB822C7EC}"/>
              </a:ext>
            </a:extLst>
          </p:cNvPr>
          <p:cNvPicPr>
            <a:picLocks noChangeAspect="1"/>
          </p:cNvPicPr>
          <p:nvPr/>
        </p:nvPicPr>
        <p:blipFill>
          <a:blip r:embed="rId3"/>
          <a:stretch>
            <a:fillRect/>
          </a:stretch>
        </p:blipFill>
        <p:spPr>
          <a:xfrm>
            <a:off x="769582" y="3749077"/>
            <a:ext cx="393700" cy="381000"/>
          </a:xfrm>
          <a:prstGeom prst="rect">
            <a:avLst/>
          </a:prstGeom>
        </p:spPr>
      </p:pic>
      <p:sp>
        <p:nvSpPr>
          <p:cNvPr id="11" name="TextBox 10">
            <a:extLst>
              <a:ext uri="{FF2B5EF4-FFF2-40B4-BE49-F238E27FC236}">
                <a16:creationId xmlns:a16="http://schemas.microsoft.com/office/drawing/2014/main" id="{657FBD51-F5CE-5147-A4F7-47567213E771}"/>
              </a:ext>
            </a:extLst>
          </p:cNvPr>
          <p:cNvSpPr txBox="1"/>
          <p:nvPr/>
        </p:nvSpPr>
        <p:spPr>
          <a:xfrm>
            <a:off x="769582" y="3098480"/>
            <a:ext cx="3143980" cy="369332"/>
          </a:xfrm>
          <a:prstGeom prst="rect">
            <a:avLst/>
          </a:prstGeom>
          <a:noFill/>
        </p:spPr>
        <p:txBody>
          <a:bodyPr wrap="square" rtlCol="0">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Key Takeaway:</a:t>
            </a:r>
            <a:endParaRPr lang="en-US" dirty="0">
              <a:solidFill>
                <a:schemeClr val="tx2"/>
              </a:solidFill>
            </a:endParaRPr>
          </a:p>
        </p:txBody>
      </p:sp>
      <p:sp>
        <p:nvSpPr>
          <p:cNvPr id="12" name="TextBox 11">
            <a:extLst>
              <a:ext uri="{FF2B5EF4-FFF2-40B4-BE49-F238E27FC236}">
                <a16:creationId xmlns:a16="http://schemas.microsoft.com/office/drawing/2014/main" id="{55FE8D90-4AF6-DB49-9C43-5DD5B8CEEADB}"/>
              </a:ext>
            </a:extLst>
          </p:cNvPr>
          <p:cNvSpPr txBox="1"/>
          <p:nvPr/>
        </p:nvSpPr>
        <p:spPr>
          <a:xfrm>
            <a:off x="1337085" y="3543552"/>
            <a:ext cx="2864525" cy="2585323"/>
          </a:xfrm>
          <a:prstGeom prst="rect">
            <a:avLst/>
          </a:prstGeom>
          <a:noFill/>
        </p:spPr>
        <p:txBody>
          <a:bodyPr wrap="square" rtlCol="0">
            <a:spAutoFit/>
          </a:bodyPr>
          <a:lstStyle/>
          <a:p>
            <a:r>
              <a:rPr lang="en-US" sz="1600" kern="0" dirty="0">
                <a:solidFill>
                  <a:schemeClr val="tx2"/>
                </a:solidFill>
                <a:latin typeface="Tahoma"/>
              </a:rPr>
              <a:t>Ensure the solution design is as detailed as possible and covers:</a:t>
            </a:r>
          </a:p>
          <a:p>
            <a:pPr marL="285750" indent="-285750">
              <a:buFont typeface="Arial" panose="020B0604020202020204" pitchFamily="34" charset="0"/>
              <a:buChar char="•"/>
            </a:pPr>
            <a:r>
              <a:rPr lang="en-US" sz="1600" kern="0" dirty="0">
                <a:solidFill>
                  <a:schemeClr val="tx2"/>
                </a:solidFill>
                <a:latin typeface="Tahoma"/>
              </a:rPr>
              <a:t>Salesforce Data Model</a:t>
            </a:r>
          </a:p>
          <a:p>
            <a:pPr marL="285750" indent="-285750">
              <a:buFont typeface="Arial" panose="020B0604020202020204" pitchFamily="34" charset="0"/>
              <a:buChar char="•"/>
            </a:pPr>
            <a:r>
              <a:rPr lang="en-US" sz="1600" kern="0" dirty="0">
                <a:solidFill>
                  <a:schemeClr val="tx2"/>
                </a:solidFill>
                <a:latin typeface="Tahoma"/>
              </a:rPr>
              <a:t>Technical Design details</a:t>
            </a:r>
          </a:p>
          <a:p>
            <a:pPr marL="285750" indent="-285750">
              <a:buFont typeface="Arial" panose="020B0604020202020204" pitchFamily="34" charset="0"/>
              <a:buChar char="•"/>
            </a:pPr>
            <a:r>
              <a:rPr lang="en-US" sz="1600" kern="0" dirty="0">
                <a:solidFill>
                  <a:schemeClr val="tx2"/>
                </a:solidFill>
                <a:latin typeface="Tahoma"/>
              </a:rPr>
              <a:t>Integration details </a:t>
            </a:r>
          </a:p>
          <a:p>
            <a:pPr marL="285750" indent="-285750">
              <a:buFont typeface="Arial" panose="020B0604020202020204" pitchFamily="34" charset="0"/>
              <a:buChar char="•"/>
            </a:pPr>
            <a:r>
              <a:rPr lang="en-US" sz="1600" kern="0" dirty="0">
                <a:solidFill>
                  <a:schemeClr val="tx2"/>
                </a:solidFill>
                <a:latin typeface="Tahoma"/>
              </a:rPr>
              <a:t>Data migration</a:t>
            </a:r>
          </a:p>
          <a:p>
            <a:endParaRPr lang="en-US" sz="1600" kern="0" dirty="0">
              <a:solidFill>
                <a:schemeClr val="accent1"/>
              </a:solidFill>
              <a:latin typeface="Tahoma"/>
            </a:endParaRPr>
          </a:p>
          <a:p>
            <a:endParaRPr lang="en-US" sz="1600" kern="0" dirty="0">
              <a:solidFill>
                <a:schemeClr val="accent1"/>
              </a:solidFill>
              <a:latin typeface="Tahoma"/>
            </a:endParaRPr>
          </a:p>
          <a:p>
            <a:endParaRPr lang="en-US" dirty="0"/>
          </a:p>
        </p:txBody>
      </p:sp>
      <p:sp>
        <p:nvSpPr>
          <p:cNvPr id="13" name="Title 3">
            <a:extLst>
              <a:ext uri="{FF2B5EF4-FFF2-40B4-BE49-F238E27FC236}">
                <a16:creationId xmlns:a16="http://schemas.microsoft.com/office/drawing/2014/main" id="{A89FC44B-08AF-C740-989E-B4C859036E19}"/>
              </a:ext>
            </a:extLst>
          </p:cNvPr>
          <p:cNvSpPr>
            <a:spLocks noGrp="1"/>
          </p:cNvSpPr>
          <p:nvPr>
            <p:ph type="title"/>
          </p:nvPr>
        </p:nvSpPr>
        <p:spPr>
          <a:xfrm>
            <a:off x="758446" y="821960"/>
            <a:ext cx="10675108" cy="879756"/>
          </a:xfrm>
        </p:spPr>
        <p:txBody>
          <a:bodyPr/>
          <a:lstStyle/>
          <a:p>
            <a:r>
              <a:rPr lang="en-US" sz="3600" dirty="0"/>
              <a:t>Authentication &amp; Verification Example</a:t>
            </a:r>
          </a:p>
        </p:txBody>
      </p:sp>
      <p:sp>
        <p:nvSpPr>
          <p:cNvPr id="15" name="TextBox 14">
            <a:extLst>
              <a:ext uri="{FF2B5EF4-FFF2-40B4-BE49-F238E27FC236}">
                <a16:creationId xmlns:a16="http://schemas.microsoft.com/office/drawing/2014/main" id="{F0D3B540-E12E-CC42-95EC-1CC625359513}"/>
              </a:ext>
            </a:extLst>
          </p:cNvPr>
          <p:cNvSpPr txBox="1"/>
          <p:nvPr/>
        </p:nvSpPr>
        <p:spPr>
          <a:xfrm>
            <a:off x="655576" y="1480662"/>
            <a:ext cx="10469184" cy="338554"/>
          </a:xfrm>
          <a:prstGeom prst="rect">
            <a:avLst/>
          </a:prstGeom>
          <a:noFill/>
        </p:spPr>
        <p:txBody>
          <a:bodyPr wrap="square" rtlCol="0">
            <a:spAutoFit/>
          </a:bodyPr>
          <a:lstStyle/>
          <a:p>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After Vision discussion, Technical Solution lead drives discussions to create a solution design:</a:t>
            </a:r>
          </a:p>
        </p:txBody>
      </p:sp>
    </p:spTree>
    <p:extLst>
      <p:ext uri="{BB962C8B-B14F-4D97-AF65-F5344CB8AC3E}">
        <p14:creationId xmlns:p14="http://schemas.microsoft.com/office/powerpoint/2010/main" val="649121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36BE80-87CC-054B-8631-5A27A22332E1}"/>
              </a:ext>
            </a:extLst>
          </p:cNvPr>
          <p:cNvSpPr/>
          <p:nvPr/>
        </p:nvSpPr>
        <p:spPr>
          <a:xfrm>
            <a:off x="655033" y="1437082"/>
            <a:ext cx="10469184" cy="830997"/>
          </a:xfrm>
          <a:prstGeom prst="rect">
            <a:avLst/>
          </a:prstGeom>
        </p:spPr>
        <p:txBody>
          <a:bodyPr wrap="square">
            <a:spAutoFit/>
          </a:bodyPr>
          <a:lstStyle/>
          <a:p>
            <a:pPr lvl="0" eaLnBrk="0" fontAlgn="base" hangingPunct="0">
              <a:spcBef>
                <a:spcPct val="0"/>
              </a:spcBef>
              <a:spcAft>
                <a:spcPct val="0"/>
              </a:spcAft>
              <a:defRPr/>
            </a:pPr>
            <a:r>
              <a:rPr lang="en-US" sz="1600" kern="0" dirty="0">
                <a:solidFill>
                  <a:schemeClr val="tx2"/>
                </a:solidFill>
                <a:latin typeface="Tahoma"/>
              </a:rPr>
              <a:t>User Story breakdown: </a:t>
            </a:r>
          </a:p>
          <a:p>
            <a:pPr marL="285750" indent="-285750" eaLnBrk="0" fontAlgn="base" hangingPunct="0">
              <a:spcBef>
                <a:spcPct val="0"/>
              </a:spcBef>
              <a:spcAft>
                <a:spcPct val="0"/>
              </a:spcAft>
              <a:buFont typeface="Arial" panose="020B0604020202020204" pitchFamily="34" charset="0"/>
              <a:buChar char="•"/>
              <a:defRPr/>
            </a:pPr>
            <a:r>
              <a:rPr lang="en-US" sz="1600" kern="0" dirty="0">
                <a:solidFill>
                  <a:schemeClr val="tx2"/>
                </a:solidFill>
                <a:latin typeface="Tahoma"/>
              </a:rPr>
              <a:t>Leverage the Vision slide, detailed process flow, persona slide, and technical solution details to breakdown and write the user stories for the feature.</a:t>
            </a:r>
          </a:p>
        </p:txBody>
      </p:sp>
      <p:sp>
        <p:nvSpPr>
          <p:cNvPr id="14" name="Text Placeholder 5">
            <a:extLst>
              <a:ext uri="{FF2B5EF4-FFF2-40B4-BE49-F238E27FC236}">
                <a16:creationId xmlns:a16="http://schemas.microsoft.com/office/drawing/2014/main" id="{C6F52FFD-699F-E54B-9A94-4DDBD8AB23F9}"/>
              </a:ext>
            </a:extLst>
          </p:cNvPr>
          <p:cNvSpPr txBox="1">
            <a:spLocks/>
          </p:cNvSpPr>
          <p:nvPr/>
        </p:nvSpPr>
        <p:spPr>
          <a:xfrm>
            <a:off x="9715240"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a:t>
            </a:r>
          </a:p>
          <a:p>
            <a:pPr marL="0" lvl="1" indent="0" algn="ctr" defTabSz="914400">
              <a:spcBef>
                <a:spcPts val="600"/>
              </a:spcBef>
              <a:buSzPct val="100000"/>
              <a:buNone/>
            </a:pPr>
            <a:r>
              <a:rPr lang="en-US" sz="900" b="1">
                <a:solidFill>
                  <a:schemeClr val="bg1"/>
                </a:solidFill>
                <a:ea typeface="+mn-ea"/>
                <a:cs typeface="+mn-cs"/>
              </a:rPr>
              <a:t>Solution  Sign Off</a:t>
            </a:r>
          </a:p>
        </p:txBody>
      </p:sp>
      <p:sp>
        <p:nvSpPr>
          <p:cNvPr id="15" name="Text Placeholder 5">
            <a:extLst>
              <a:ext uri="{FF2B5EF4-FFF2-40B4-BE49-F238E27FC236}">
                <a16:creationId xmlns:a16="http://schemas.microsoft.com/office/drawing/2014/main" id="{C5C53095-9810-2244-8B08-C4E1EA40020E}"/>
              </a:ext>
            </a:extLst>
          </p:cNvPr>
          <p:cNvSpPr txBox="1">
            <a:spLocks/>
          </p:cNvSpPr>
          <p:nvPr/>
        </p:nvSpPr>
        <p:spPr>
          <a:xfrm>
            <a:off x="8207077" y="165107"/>
            <a:ext cx="1828800" cy="457200"/>
          </a:xfrm>
          <a:prstGeom prst="homePlate">
            <a:avLst>
              <a:gd name="adj" fmla="val 63836"/>
            </a:avLst>
          </a:prstGeom>
          <a:solidFill>
            <a:schemeClr val="bg1"/>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ea typeface="+mn-ea"/>
                <a:cs typeface="+mn-cs"/>
              </a:rPr>
              <a:t>User Story </a:t>
            </a:r>
          </a:p>
          <a:p>
            <a:pPr marL="0" lvl="1" indent="0" algn="ctr" defTabSz="914400">
              <a:spcBef>
                <a:spcPts val="600"/>
              </a:spcBef>
              <a:buSzPct val="100000"/>
              <a:buNone/>
            </a:pPr>
            <a:r>
              <a:rPr lang="en-US" sz="900" b="1" dirty="0">
                <a:ea typeface="+mn-ea"/>
                <a:cs typeface="+mn-cs"/>
              </a:rPr>
              <a:t>Breakdown</a:t>
            </a:r>
          </a:p>
        </p:txBody>
      </p:sp>
      <p:sp>
        <p:nvSpPr>
          <p:cNvPr id="16" name="Text Placeholder 5">
            <a:extLst>
              <a:ext uri="{FF2B5EF4-FFF2-40B4-BE49-F238E27FC236}">
                <a16:creationId xmlns:a16="http://schemas.microsoft.com/office/drawing/2014/main" id="{A88773CF-5B77-CC45-ABE5-75D0E2EA1DEF}"/>
              </a:ext>
            </a:extLst>
          </p:cNvPr>
          <p:cNvSpPr txBox="1">
            <a:spLocks/>
          </p:cNvSpPr>
          <p:nvPr/>
        </p:nvSpPr>
        <p:spPr>
          <a:xfrm>
            <a:off x="6698914"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Design </a:t>
            </a:r>
          </a:p>
          <a:p>
            <a:pPr marL="0" lvl="1" indent="0" algn="ctr" defTabSz="914400">
              <a:spcBef>
                <a:spcPts val="600"/>
              </a:spcBef>
              <a:buSzPct val="100000"/>
              <a:buNone/>
            </a:pPr>
            <a:r>
              <a:rPr lang="en-US" sz="900" b="1" dirty="0">
                <a:solidFill>
                  <a:schemeClr val="bg1"/>
                </a:solidFill>
                <a:ea typeface="+mn-ea"/>
                <a:cs typeface="+mn-cs"/>
              </a:rPr>
              <a:t>Discussions</a:t>
            </a:r>
          </a:p>
        </p:txBody>
      </p:sp>
      <p:sp>
        <p:nvSpPr>
          <p:cNvPr id="17" name="Text Placeholder 5">
            <a:extLst>
              <a:ext uri="{FF2B5EF4-FFF2-40B4-BE49-F238E27FC236}">
                <a16:creationId xmlns:a16="http://schemas.microsoft.com/office/drawing/2014/main" id="{FD13E96B-2BB2-F84C-90E7-780B5BAD0947}"/>
              </a:ext>
            </a:extLst>
          </p:cNvPr>
          <p:cNvSpPr txBox="1">
            <a:spLocks/>
          </p:cNvSpPr>
          <p:nvPr/>
        </p:nvSpPr>
        <p:spPr>
          <a:xfrm>
            <a:off x="5225489"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Feature </a:t>
            </a:r>
          </a:p>
          <a:p>
            <a:pPr marL="0" lvl="1" indent="0" algn="ctr" defTabSz="914400">
              <a:spcBef>
                <a:spcPts val="600"/>
              </a:spcBef>
              <a:buSzPct val="100000"/>
              <a:buNone/>
            </a:pPr>
            <a:r>
              <a:rPr lang="en-US" sz="900" b="1" dirty="0">
                <a:solidFill>
                  <a:schemeClr val="bg1"/>
                </a:solidFill>
                <a:ea typeface="+mn-ea"/>
                <a:cs typeface="+mn-cs"/>
              </a:rPr>
              <a:t>Vision Discussions</a:t>
            </a:r>
          </a:p>
        </p:txBody>
      </p:sp>
      <p:sp>
        <p:nvSpPr>
          <p:cNvPr id="11" name="Rectangle 10">
            <a:extLst>
              <a:ext uri="{FF2B5EF4-FFF2-40B4-BE49-F238E27FC236}">
                <a16:creationId xmlns:a16="http://schemas.microsoft.com/office/drawing/2014/main" id="{BDD85D97-CA23-094D-BD58-3F24C6641A4C}"/>
              </a:ext>
            </a:extLst>
          </p:cNvPr>
          <p:cNvSpPr/>
          <p:nvPr/>
        </p:nvSpPr>
        <p:spPr>
          <a:xfrm>
            <a:off x="5152390" y="2522498"/>
            <a:ext cx="1097939" cy="8313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dk1"/>
                </a:solidFill>
              </a:rPr>
              <a:t>Vision Slide</a:t>
            </a:r>
            <a:endParaRPr lang="en-US" sz="1400" b="1" dirty="0"/>
          </a:p>
        </p:txBody>
      </p:sp>
      <p:sp>
        <p:nvSpPr>
          <p:cNvPr id="12" name="Rectangle 11">
            <a:extLst>
              <a:ext uri="{FF2B5EF4-FFF2-40B4-BE49-F238E27FC236}">
                <a16:creationId xmlns:a16="http://schemas.microsoft.com/office/drawing/2014/main" id="{66821F3F-32B4-1A4C-9AC2-9D109EC9149B}"/>
              </a:ext>
            </a:extLst>
          </p:cNvPr>
          <p:cNvSpPr/>
          <p:nvPr/>
        </p:nvSpPr>
        <p:spPr>
          <a:xfrm>
            <a:off x="5152390" y="3565046"/>
            <a:ext cx="1097280" cy="832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dk1"/>
                </a:solidFill>
              </a:rPr>
              <a:t>Detailed Process Flow</a:t>
            </a:r>
          </a:p>
        </p:txBody>
      </p:sp>
      <p:sp>
        <p:nvSpPr>
          <p:cNvPr id="13" name="Rectangle 12">
            <a:extLst>
              <a:ext uri="{FF2B5EF4-FFF2-40B4-BE49-F238E27FC236}">
                <a16:creationId xmlns:a16="http://schemas.microsoft.com/office/drawing/2014/main" id="{0B7B4CC0-DCCB-0145-8D6C-EBF77A4E257E}"/>
              </a:ext>
            </a:extLst>
          </p:cNvPr>
          <p:cNvSpPr/>
          <p:nvPr/>
        </p:nvSpPr>
        <p:spPr>
          <a:xfrm>
            <a:off x="5152390" y="4608384"/>
            <a:ext cx="1097280" cy="832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dk1"/>
                </a:solidFill>
              </a:rPr>
              <a:t>Persona Slide</a:t>
            </a:r>
            <a:endParaRPr lang="en-US" sz="1400" b="1" dirty="0"/>
          </a:p>
        </p:txBody>
      </p:sp>
      <p:sp>
        <p:nvSpPr>
          <p:cNvPr id="19" name="Pentagon 18">
            <a:extLst>
              <a:ext uri="{FF2B5EF4-FFF2-40B4-BE49-F238E27FC236}">
                <a16:creationId xmlns:a16="http://schemas.microsoft.com/office/drawing/2014/main" id="{374AE30E-4066-E74B-98D6-46B7BD765303}"/>
              </a:ext>
            </a:extLst>
          </p:cNvPr>
          <p:cNvSpPr/>
          <p:nvPr/>
        </p:nvSpPr>
        <p:spPr>
          <a:xfrm>
            <a:off x="6516370" y="2633329"/>
            <a:ext cx="731520" cy="3726181"/>
          </a:xfrm>
          <a:prstGeom prst="homePlate">
            <a:avLst>
              <a:gd name="adj" fmla="val 100000"/>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3110E8B-B648-064C-A5D2-ECD377EF5316}"/>
              </a:ext>
            </a:extLst>
          </p:cNvPr>
          <p:cNvSpPr txBox="1"/>
          <p:nvPr/>
        </p:nvSpPr>
        <p:spPr>
          <a:xfrm>
            <a:off x="5280340" y="2174933"/>
            <a:ext cx="1218570" cy="369332"/>
          </a:xfrm>
          <a:prstGeom prst="rect">
            <a:avLst/>
          </a:prstGeom>
          <a:noFill/>
        </p:spPr>
        <p:txBody>
          <a:bodyPr wrap="square" rtlCol="0">
            <a:spAutoFit/>
          </a:bodyPr>
          <a:lstStyle/>
          <a:p>
            <a:r>
              <a:rPr lang="en-US" dirty="0"/>
              <a:t>Artifact</a:t>
            </a:r>
          </a:p>
        </p:txBody>
      </p:sp>
      <p:sp>
        <p:nvSpPr>
          <p:cNvPr id="21" name="TextBox 20">
            <a:extLst>
              <a:ext uri="{FF2B5EF4-FFF2-40B4-BE49-F238E27FC236}">
                <a16:creationId xmlns:a16="http://schemas.microsoft.com/office/drawing/2014/main" id="{2E831683-6385-EA46-BD4A-62073795F421}"/>
              </a:ext>
            </a:extLst>
          </p:cNvPr>
          <p:cNvSpPr txBox="1"/>
          <p:nvPr/>
        </p:nvSpPr>
        <p:spPr>
          <a:xfrm rot="16200000">
            <a:off x="5994090" y="4140666"/>
            <a:ext cx="1489795" cy="338554"/>
          </a:xfrm>
          <a:prstGeom prst="rect">
            <a:avLst/>
          </a:prstGeom>
          <a:noFill/>
        </p:spPr>
        <p:txBody>
          <a:bodyPr wrap="square" rtlCol="0">
            <a:spAutoFit/>
          </a:bodyPr>
          <a:lstStyle/>
          <a:p>
            <a:r>
              <a:rPr lang="en-US" sz="1600" dirty="0">
                <a:solidFill>
                  <a:schemeClr val="bg1"/>
                </a:solidFill>
              </a:rPr>
              <a:t>User Stories</a:t>
            </a:r>
          </a:p>
        </p:txBody>
      </p:sp>
      <p:pic>
        <p:nvPicPr>
          <p:cNvPr id="27" name="Picture 26">
            <a:extLst>
              <a:ext uri="{FF2B5EF4-FFF2-40B4-BE49-F238E27FC236}">
                <a16:creationId xmlns:a16="http://schemas.microsoft.com/office/drawing/2014/main" id="{787735E9-B5DF-FB45-91C8-C7FE5C630A7E}"/>
              </a:ext>
            </a:extLst>
          </p:cNvPr>
          <p:cNvPicPr>
            <a:picLocks noChangeAspect="1"/>
          </p:cNvPicPr>
          <p:nvPr/>
        </p:nvPicPr>
        <p:blipFill>
          <a:blip r:embed="rId3"/>
          <a:stretch>
            <a:fillRect/>
          </a:stretch>
        </p:blipFill>
        <p:spPr>
          <a:xfrm>
            <a:off x="769582" y="3749077"/>
            <a:ext cx="393700" cy="381000"/>
          </a:xfrm>
          <a:prstGeom prst="rect">
            <a:avLst/>
          </a:prstGeom>
        </p:spPr>
      </p:pic>
      <p:sp>
        <p:nvSpPr>
          <p:cNvPr id="28" name="TextBox 27">
            <a:extLst>
              <a:ext uri="{FF2B5EF4-FFF2-40B4-BE49-F238E27FC236}">
                <a16:creationId xmlns:a16="http://schemas.microsoft.com/office/drawing/2014/main" id="{937657D8-98FE-C64F-A4B6-38B58779E552}"/>
              </a:ext>
            </a:extLst>
          </p:cNvPr>
          <p:cNvSpPr txBox="1"/>
          <p:nvPr/>
        </p:nvSpPr>
        <p:spPr>
          <a:xfrm>
            <a:off x="769582" y="3098480"/>
            <a:ext cx="3143980" cy="369332"/>
          </a:xfrm>
          <a:prstGeom prst="rect">
            <a:avLst/>
          </a:prstGeom>
          <a:noFill/>
        </p:spPr>
        <p:txBody>
          <a:bodyPr wrap="square" rtlCol="0">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Key Takeaways:</a:t>
            </a:r>
            <a:endParaRPr lang="en-US" dirty="0">
              <a:solidFill>
                <a:schemeClr val="tx2"/>
              </a:solidFill>
            </a:endParaRPr>
          </a:p>
        </p:txBody>
      </p:sp>
      <p:sp>
        <p:nvSpPr>
          <p:cNvPr id="29" name="TextBox 28">
            <a:extLst>
              <a:ext uri="{FF2B5EF4-FFF2-40B4-BE49-F238E27FC236}">
                <a16:creationId xmlns:a16="http://schemas.microsoft.com/office/drawing/2014/main" id="{DE8D47D3-C064-2541-932F-6E63DF254D40}"/>
              </a:ext>
            </a:extLst>
          </p:cNvPr>
          <p:cNvSpPr txBox="1"/>
          <p:nvPr/>
        </p:nvSpPr>
        <p:spPr>
          <a:xfrm>
            <a:off x="1337085" y="3543552"/>
            <a:ext cx="2864525" cy="1600438"/>
          </a:xfrm>
          <a:prstGeom prst="rect">
            <a:avLst/>
          </a:prstGeom>
          <a:noFill/>
        </p:spPr>
        <p:txBody>
          <a:bodyPr wrap="square" rtlCol="0">
            <a:spAutoFit/>
          </a:bodyPr>
          <a:lstStyle/>
          <a:p>
            <a:r>
              <a:rPr lang="en-US" sz="1600" kern="0" dirty="0">
                <a:solidFill>
                  <a:schemeClr val="tx2"/>
                </a:solidFill>
                <a:latin typeface="Tahoma"/>
              </a:rPr>
              <a:t>Use the Vision slide, Detailed Process Flow, Persona slide, and Technical solution details to breakdown user stories</a:t>
            </a:r>
          </a:p>
          <a:p>
            <a:endParaRPr lang="en-US" sz="1600" kern="0" dirty="0">
              <a:solidFill>
                <a:schemeClr val="accent1"/>
              </a:solidFill>
              <a:latin typeface="Tahoma"/>
            </a:endParaRPr>
          </a:p>
          <a:p>
            <a:endParaRPr lang="en-US" dirty="0"/>
          </a:p>
        </p:txBody>
      </p:sp>
      <p:sp>
        <p:nvSpPr>
          <p:cNvPr id="30" name="Rectangle 29">
            <a:extLst>
              <a:ext uri="{FF2B5EF4-FFF2-40B4-BE49-F238E27FC236}">
                <a16:creationId xmlns:a16="http://schemas.microsoft.com/office/drawing/2014/main" id="{2924005E-56A5-B74B-8D54-FAF7C31463D6}"/>
              </a:ext>
            </a:extLst>
          </p:cNvPr>
          <p:cNvSpPr/>
          <p:nvPr/>
        </p:nvSpPr>
        <p:spPr>
          <a:xfrm>
            <a:off x="5152390" y="5651722"/>
            <a:ext cx="1097280" cy="832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dk1"/>
                </a:solidFill>
              </a:rPr>
              <a:t>Technical Solution Details</a:t>
            </a:r>
            <a:endParaRPr lang="en-US" sz="1400" b="1" dirty="0"/>
          </a:p>
        </p:txBody>
      </p:sp>
      <p:sp>
        <p:nvSpPr>
          <p:cNvPr id="35" name="Rectangle 34">
            <a:extLst>
              <a:ext uri="{FF2B5EF4-FFF2-40B4-BE49-F238E27FC236}">
                <a16:creationId xmlns:a16="http://schemas.microsoft.com/office/drawing/2014/main" id="{D66977B6-9014-C44E-8C6A-EA074979F970}"/>
              </a:ext>
            </a:extLst>
          </p:cNvPr>
          <p:cNvSpPr/>
          <p:nvPr/>
        </p:nvSpPr>
        <p:spPr>
          <a:xfrm>
            <a:off x="7504862" y="3914722"/>
            <a:ext cx="1899506" cy="11633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dk1"/>
                </a:solidFill>
              </a:rPr>
              <a:t>1</a:t>
            </a:r>
            <a:r>
              <a:rPr lang="en-US" sz="1400" b="1" baseline="30000" dirty="0">
                <a:solidFill>
                  <a:schemeClr val="dk1"/>
                </a:solidFill>
              </a:rPr>
              <a:t>st</a:t>
            </a:r>
            <a:r>
              <a:rPr lang="en-US" sz="1400" b="1" dirty="0">
                <a:solidFill>
                  <a:schemeClr val="dk1"/>
                </a:solidFill>
              </a:rPr>
              <a:t> Draft of User Stories</a:t>
            </a:r>
          </a:p>
        </p:txBody>
      </p:sp>
      <p:sp>
        <p:nvSpPr>
          <p:cNvPr id="36" name="TextBox 35">
            <a:extLst>
              <a:ext uri="{FF2B5EF4-FFF2-40B4-BE49-F238E27FC236}">
                <a16:creationId xmlns:a16="http://schemas.microsoft.com/office/drawing/2014/main" id="{C5E5C906-FFB9-624C-B4C9-61BD5C02EB78}"/>
              </a:ext>
            </a:extLst>
          </p:cNvPr>
          <p:cNvSpPr txBox="1"/>
          <p:nvPr/>
        </p:nvSpPr>
        <p:spPr>
          <a:xfrm>
            <a:off x="1337084" y="4883388"/>
            <a:ext cx="2864525" cy="1600438"/>
          </a:xfrm>
          <a:prstGeom prst="rect">
            <a:avLst/>
          </a:prstGeom>
          <a:noFill/>
        </p:spPr>
        <p:txBody>
          <a:bodyPr wrap="square" rtlCol="0">
            <a:spAutoFit/>
          </a:bodyPr>
          <a:lstStyle/>
          <a:p>
            <a:r>
              <a:rPr lang="en-US" sz="1600" kern="0" dirty="0">
                <a:solidFill>
                  <a:schemeClr val="tx2"/>
                </a:solidFill>
                <a:latin typeface="Tahoma"/>
              </a:rPr>
              <a:t>Review the structure of how you plan to breakdown the user stories with the technical solution lead  </a:t>
            </a:r>
          </a:p>
          <a:p>
            <a:endParaRPr lang="en-US" sz="1600" kern="0" dirty="0">
              <a:solidFill>
                <a:schemeClr val="accent1"/>
              </a:solidFill>
              <a:latin typeface="Tahoma"/>
            </a:endParaRPr>
          </a:p>
          <a:p>
            <a:endParaRPr lang="en-US" dirty="0"/>
          </a:p>
        </p:txBody>
      </p:sp>
      <p:pic>
        <p:nvPicPr>
          <p:cNvPr id="37" name="Picture 36">
            <a:extLst>
              <a:ext uri="{FF2B5EF4-FFF2-40B4-BE49-F238E27FC236}">
                <a16:creationId xmlns:a16="http://schemas.microsoft.com/office/drawing/2014/main" id="{BB5544F9-72F8-BF45-8991-D170E9611C3E}"/>
              </a:ext>
            </a:extLst>
          </p:cNvPr>
          <p:cNvPicPr>
            <a:picLocks noChangeAspect="1"/>
          </p:cNvPicPr>
          <p:nvPr/>
        </p:nvPicPr>
        <p:blipFill>
          <a:blip r:embed="rId3"/>
          <a:stretch>
            <a:fillRect/>
          </a:stretch>
        </p:blipFill>
        <p:spPr>
          <a:xfrm>
            <a:off x="769582" y="5107181"/>
            <a:ext cx="393700" cy="381000"/>
          </a:xfrm>
          <a:prstGeom prst="rect">
            <a:avLst/>
          </a:prstGeom>
        </p:spPr>
      </p:pic>
      <p:sp>
        <p:nvSpPr>
          <p:cNvPr id="22" name="Title 3">
            <a:extLst>
              <a:ext uri="{FF2B5EF4-FFF2-40B4-BE49-F238E27FC236}">
                <a16:creationId xmlns:a16="http://schemas.microsoft.com/office/drawing/2014/main" id="{AA62C37B-0516-914E-98D9-23A59C98EC0F}"/>
              </a:ext>
            </a:extLst>
          </p:cNvPr>
          <p:cNvSpPr>
            <a:spLocks noGrp="1"/>
          </p:cNvSpPr>
          <p:nvPr>
            <p:ph type="title"/>
          </p:nvPr>
        </p:nvSpPr>
        <p:spPr>
          <a:xfrm>
            <a:off x="758446" y="821960"/>
            <a:ext cx="10675108" cy="879756"/>
          </a:xfrm>
        </p:spPr>
        <p:txBody>
          <a:bodyPr/>
          <a:lstStyle/>
          <a:p>
            <a:r>
              <a:rPr lang="en-US" sz="3600" dirty="0"/>
              <a:t>Authentication &amp; Verification Example</a:t>
            </a:r>
          </a:p>
        </p:txBody>
      </p:sp>
    </p:spTree>
    <p:extLst>
      <p:ext uri="{BB962C8B-B14F-4D97-AF65-F5344CB8AC3E}">
        <p14:creationId xmlns:p14="http://schemas.microsoft.com/office/powerpoint/2010/main" val="255887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36BE80-87CC-054B-8631-5A27A22332E1}"/>
              </a:ext>
            </a:extLst>
          </p:cNvPr>
          <p:cNvSpPr/>
          <p:nvPr/>
        </p:nvSpPr>
        <p:spPr>
          <a:xfrm>
            <a:off x="613628" y="1409328"/>
            <a:ext cx="10964744" cy="584775"/>
          </a:xfrm>
          <a:prstGeom prst="rect">
            <a:avLst/>
          </a:prstGeom>
        </p:spPr>
        <p:txBody>
          <a:bodyPr wrap="square">
            <a:spAutoFit/>
          </a:bodyPr>
          <a:lstStyle/>
          <a:p>
            <a:pPr eaLnBrk="0" fontAlgn="base" hangingPunct="0">
              <a:spcBef>
                <a:spcPct val="0"/>
              </a:spcBef>
              <a:spcAft>
                <a:spcPct val="0"/>
              </a:spcAft>
              <a:defRPr/>
            </a:pP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Example of user stories for Agent Verification broken out by UI and Logic/Rules:</a:t>
            </a:r>
          </a:p>
          <a:p>
            <a:pPr lvl="0" eaLnBrk="0" fontAlgn="base" hangingPunct="0">
              <a:spcBef>
                <a:spcPct val="0"/>
              </a:spcBef>
              <a:spcAft>
                <a:spcPct val="0"/>
              </a:spcAft>
              <a:defRPr/>
            </a:pPr>
            <a:endParaRPr lang="en-US" sz="1600" kern="0" dirty="0">
              <a:solidFill>
                <a:schemeClr val="accent1"/>
              </a:solidFill>
              <a:latin typeface="Tahoma"/>
            </a:endParaRPr>
          </a:p>
        </p:txBody>
      </p:sp>
      <p:sp>
        <p:nvSpPr>
          <p:cNvPr id="6" name="TextBox 5">
            <a:extLst>
              <a:ext uri="{FF2B5EF4-FFF2-40B4-BE49-F238E27FC236}">
                <a16:creationId xmlns:a16="http://schemas.microsoft.com/office/drawing/2014/main" id="{BA03BD34-93C7-E54D-A3CC-9333E3E95D12}"/>
              </a:ext>
            </a:extLst>
          </p:cNvPr>
          <p:cNvSpPr txBox="1"/>
          <p:nvPr/>
        </p:nvSpPr>
        <p:spPr>
          <a:xfrm>
            <a:off x="613628" y="1810876"/>
            <a:ext cx="5029096" cy="3793346"/>
          </a:xfrm>
          <a:prstGeom prst="rect">
            <a:avLst/>
          </a:prstGeom>
          <a:noFill/>
        </p:spPr>
        <p:txBody>
          <a:bodyPr wrap="square" rtlCol="0">
            <a:spAutoFit/>
          </a:bodyPr>
          <a:lstStyle/>
          <a:p>
            <a:pPr>
              <a:spcAft>
                <a:spcPts val="300"/>
              </a:spcAft>
            </a:pPr>
            <a:r>
              <a:rPr lang="en-US" sz="1400" b="1" dirty="0">
                <a:solidFill>
                  <a:schemeClr val="tx2"/>
                </a:solidFill>
              </a:rPr>
              <a:t>Name: </a:t>
            </a:r>
            <a:r>
              <a:rPr lang="en-US" sz="1400" dirty="0">
                <a:solidFill>
                  <a:schemeClr val="tx2"/>
                </a:solidFill>
              </a:rPr>
              <a:t>Interaction Screen AG.1 (UI)</a:t>
            </a:r>
          </a:p>
          <a:p>
            <a:r>
              <a:rPr lang="en-US" sz="1400" b="1" dirty="0">
                <a:solidFill>
                  <a:schemeClr val="tx2"/>
                </a:solidFill>
              </a:rPr>
              <a:t>Description: </a:t>
            </a:r>
          </a:p>
          <a:p>
            <a:r>
              <a:rPr lang="en-US" sz="1400" dirty="0">
                <a:solidFill>
                  <a:schemeClr val="tx2"/>
                </a:solidFill>
              </a:rPr>
              <a:t>As a CSR, when opening the interaction launcher, </a:t>
            </a:r>
          </a:p>
          <a:p>
            <a:r>
              <a:rPr lang="en-US" sz="1400" dirty="0">
                <a:solidFill>
                  <a:schemeClr val="tx2"/>
                </a:solidFill>
              </a:rPr>
              <a:t>I want to see a screen as depicted by Figure AG.1 in </a:t>
            </a:r>
          </a:p>
          <a:p>
            <a:r>
              <a:rPr lang="en-US" sz="1400" dirty="0">
                <a:solidFill>
                  <a:schemeClr val="tx2"/>
                </a:solidFill>
              </a:rPr>
              <a:t>the attached PowerPoint file, </a:t>
            </a:r>
          </a:p>
          <a:p>
            <a:r>
              <a:rPr lang="en-US" sz="1400" dirty="0">
                <a:solidFill>
                  <a:schemeClr val="tx2"/>
                </a:solidFill>
              </a:rPr>
              <a:t>So that I may see verify Agent information.</a:t>
            </a:r>
          </a:p>
          <a:p>
            <a:endParaRPr lang="en-US" sz="1400" dirty="0">
              <a:solidFill>
                <a:schemeClr val="tx2"/>
              </a:solidFill>
            </a:endParaRPr>
          </a:p>
          <a:p>
            <a:endParaRPr lang="en-US" sz="1400" dirty="0">
              <a:solidFill>
                <a:schemeClr val="tx2"/>
              </a:solidFill>
            </a:endParaRPr>
          </a:p>
          <a:p>
            <a:r>
              <a:rPr lang="en-US" sz="1400" b="1" dirty="0">
                <a:solidFill>
                  <a:schemeClr val="tx2"/>
                </a:solidFill>
              </a:rPr>
              <a:t>Acceptance Criteria:</a:t>
            </a:r>
          </a:p>
          <a:p>
            <a:r>
              <a:rPr lang="en-US" sz="1400" dirty="0">
                <a:solidFill>
                  <a:schemeClr val="tx2"/>
                </a:solidFill>
              </a:rPr>
              <a:t>GIVEN an Agent is being verified </a:t>
            </a:r>
          </a:p>
          <a:p>
            <a:r>
              <a:rPr lang="en-US" sz="1400" dirty="0">
                <a:solidFill>
                  <a:schemeClr val="tx2"/>
                </a:solidFill>
              </a:rPr>
              <a:t>WHEN the CSR opens the interaction launcher and selects the Agent tab </a:t>
            </a:r>
          </a:p>
          <a:p>
            <a:r>
              <a:rPr lang="en-US" sz="1400" dirty="0">
                <a:solidFill>
                  <a:schemeClr val="tx2"/>
                </a:solidFill>
              </a:rPr>
              <a:t>THEN a screen as depicted in AG.1 of the attached PowerPoint file will be displayed. When the CSR clicks on the Agent tab, the "Agent Code" field should be displayed. </a:t>
            </a:r>
          </a:p>
          <a:p>
            <a:r>
              <a:rPr lang="en-US" sz="1400" dirty="0">
                <a:solidFill>
                  <a:schemeClr val="tx2"/>
                </a:solidFill>
              </a:rPr>
              <a:t>Also, a "Cancel" and "Next" button will be on the bottom of the screen. </a:t>
            </a:r>
          </a:p>
        </p:txBody>
      </p:sp>
      <p:sp>
        <p:nvSpPr>
          <p:cNvPr id="12" name="TextBox 11">
            <a:extLst>
              <a:ext uri="{FF2B5EF4-FFF2-40B4-BE49-F238E27FC236}">
                <a16:creationId xmlns:a16="http://schemas.microsoft.com/office/drawing/2014/main" id="{538B3F4C-AFCD-D74A-8184-8171836B1177}"/>
              </a:ext>
            </a:extLst>
          </p:cNvPr>
          <p:cNvSpPr txBox="1"/>
          <p:nvPr/>
        </p:nvSpPr>
        <p:spPr>
          <a:xfrm>
            <a:off x="6313309" y="1747291"/>
            <a:ext cx="5409881" cy="4839786"/>
          </a:xfrm>
          <a:prstGeom prst="rect">
            <a:avLst/>
          </a:prstGeom>
          <a:noFill/>
        </p:spPr>
        <p:txBody>
          <a:bodyPr wrap="square" rtlCol="0">
            <a:spAutoFit/>
          </a:bodyPr>
          <a:lstStyle/>
          <a:p>
            <a:pPr>
              <a:spcAft>
                <a:spcPts val="300"/>
              </a:spcAft>
            </a:pPr>
            <a:r>
              <a:rPr lang="en-US" sz="1400" b="1" dirty="0">
                <a:solidFill>
                  <a:schemeClr val="tx2"/>
                </a:solidFill>
              </a:rPr>
              <a:t>Name: </a:t>
            </a:r>
            <a:r>
              <a:rPr lang="en-US" sz="1400" dirty="0">
                <a:solidFill>
                  <a:schemeClr val="tx2"/>
                </a:solidFill>
              </a:rPr>
              <a:t>Interaction Screen AG.1 (Rules/Logic)</a:t>
            </a:r>
          </a:p>
          <a:p>
            <a:r>
              <a:rPr lang="en-US" sz="1400" b="1" dirty="0">
                <a:solidFill>
                  <a:schemeClr val="tx2"/>
                </a:solidFill>
              </a:rPr>
              <a:t>Description: </a:t>
            </a:r>
          </a:p>
          <a:p>
            <a:r>
              <a:rPr lang="en-US" sz="1400" dirty="0">
                <a:solidFill>
                  <a:schemeClr val="tx2"/>
                </a:solidFill>
              </a:rPr>
              <a:t>As a CSR, when opening the interaction launcher, </a:t>
            </a:r>
          </a:p>
          <a:p>
            <a:r>
              <a:rPr lang="en-US" sz="1400" dirty="0">
                <a:solidFill>
                  <a:schemeClr val="tx2"/>
                </a:solidFill>
              </a:rPr>
              <a:t>I want to see a screen as depicted by Figure AG.1 in the attached PowerPoint file </a:t>
            </a:r>
          </a:p>
          <a:p>
            <a:r>
              <a:rPr lang="en-US" sz="1400" dirty="0">
                <a:solidFill>
                  <a:schemeClr val="tx2"/>
                </a:solidFill>
              </a:rPr>
              <a:t>with Agent Code required, </a:t>
            </a:r>
          </a:p>
          <a:p>
            <a:r>
              <a:rPr lang="en-US" sz="1400" dirty="0">
                <a:solidFill>
                  <a:schemeClr val="tx2"/>
                </a:solidFill>
              </a:rPr>
              <a:t>So that I may verify Agent information.</a:t>
            </a:r>
          </a:p>
          <a:p>
            <a:endParaRPr lang="en-US" sz="1400" dirty="0">
              <a:solidFill>
                <a:schemeClr val="tx2"/>
              </a:solidFill>
            </a:endParaRPr>
          </a:p>
          <a:p>
            <a:r>
              <a:rPr lang="en-US" sz="1400" b="1" dirty="0">
                <a:solidFill>
                  <a:schemeClr val="tx2"/>
                </a:solidFill>
              </a:rPr>
              <a:t>Acceptance Criteria: </a:t>
            </a:r>
          </a:p>
          <a:p>
            <a:r>
              <a:rPr lang="en-US" sz="1200" dirty="0">
                <a:solidFill>
                  <a:schemeClr val="tx2"/>
                </a:solidFill>
              </a:rPr>
              <a:t>GIVEN an Agent is being verified </a:t>
            </a:r>
          </a:p>
          <a:p>
            <a:r>
              <a:rPr lang="en-US" sz="1200" dirty="0">
                <a:solidFill>
                  <a:schemeClr val="tx2"/>
                </a:solidFill>
              </a:rPr>
              <a:t>WHEN the CSR opens the interaction launcher and selects the Agent tab </a:t>
            </a:r>
          </a:p>
          <a:p>
            <a:r>
              <a:rPr lang="en-US" sz="1200" dirty="0">
                <a:solidFill>
                  <a:schemeClr val="tx2"/>
                </a:solidFill>
              </a:rPr>
              <a:t>THEN a screen as depicted in AG.1 of the attached PowerPoint file will be displayed with the following rules/logic:</a:t>
            </a:r>
          </a:p>
          <a:p>
            <a:pPr marL="285750" indent="-285750">
              <a:buFont typeface="Arial" panose="020B0604020202020204" pitchFamily="34" charset="0"/>
              <a:buChar char="•"/>
            </a:pPr>
            <a:r>
              <a:rPr lang="en-US" sz="1200" dirty="0">
                <a:solidFill>
                  <a:schemeClr val="tx2"/>
                </a:solidFill>
              </a:rPr>
              <a:t>The "Agent Code" field should be required in order to click the "Next" button. </a:t>
            </a:r>
          </a:p>
          <a:p>
            <a:pPr marL="285750" indent="-285750">
              <a:buFont typeface="Arial" panose="020B0604020202020204" pitchFamily="34" charset="0"/>
              <a:buChar char="•"/>
            </a:pPr>
            <a:r>
              <a:rPr lang="en-US" sz="1200" dirty="0">
                <a:solidFill>
                  <a:schemeClr val="tx2"/>
                </a:solidFill>
              </a:rPr>
              <a:t>If no code is entered, and the CSR clicks Next, then an error message will be displayed at the top in red "Please enter an Agent Code". </a:t>
            </a:r>
          </a:p>
          <a:p>
            <a:pPr marL="285750" indent="-285750">
              <a:buFont typeface="Arial" panose="020B0604020202020204" pitchFamily="34" charset="0"/>
              <a:buChar char="•"/>
            </a:pPr>
            <a:r>
              <a:rPr lang="en-US" sz="1200" dirty="0">
                <a:solidFill>
                  <a:schemeClr val="tx2"/>
                </a:solidFill>
              </a:rPr>
              <a:t>If the Agent Code entered matches an Agent record in Salesforce then the CSR will be navigated to AG.2</a:t>
            </a:r>
          </a:p>
          <a:p>
            <a:pPr marL="285750" indent="-285750">
              <a:buFont typeface="Arial" panose="020B0604020202020204" pitchFamily="34" charset="0"/>
              <a:buChar char="•"/>
            </a:pPr>
            <a:r>
              <a:rPr lang="en-US" sz="1200" dirty="0">
                <a:solidFill>
                  <a:schemeClr val="tx2"/>
                </a:solidFill>
              </a:rPr>
              <a:t>If the Agent Code entered does not match an Agent record in Salesforce, then an error message will be displayed at the top in red “Agent Code does not exist”</a:t>
            </a:r>
          </a:p>
          <a:p>
            <a:pPr marL="285750" indent="-285750">
              <a:buFont typeface="Arial" panose="020B0604020202020204" pitchFamily="34" charset="0"/>
              <a:buChar char="•"/>
            </a:pPr>
            <a:r>
              <a:rPr lang="en-US" sz="1200" dirty="0">
                <a:solidFill>
                  <a:schemeClr val="tx2"/>
                </a:solidFill>
              </a:rPr>
              <a:t>When clicking "Cancel" the Agent Code field will be cleared. </a:t>
            </a:r>
          </a:p>
        </p:txBody>
      </p:sp>
      <p:sp>
        <p:nvSpPr>
          <p:cNvPr id="16" name="Text Placeholder 5">
            <a:extLst>
              <a:ext uri="{FF2B5EF4-FFF2-40B4-BE49-F238E27FC236}">
                <a16:creationId xmlns:a16="http://schemas.microsoft.com/office/drawing/2014/main" id="{967C3975-86A6-D141-A0CF-E883A5C2A8D6}"/>
              </a:ext>
            </a:extLst>
          </p:cNvPr>
          <p:cNvSpPr txBox="1">
            <a:spLocks/>
          </p:cNvSpPr>
          <p:nvPr/>
        </p:nvSpPr>
        <p:spPr>
          <a:xfrm>
            <a:off x="9715240"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a:t>
            </a:r>
          </a:p>
          <a:p>
            <a:pPr marL="0" lvl="1" indent="0" algn="ctr" defTabSz="914400">
              <a:spcBef>
                <a:spcPts val="600"/>
              </a:spcBef>
              <a:buSzPct val="100000"/>
              <a:buNone/>
            </a:pPr>
            <a:r>
              <a:rPr lang="en-US" sz="900" b="1">
                <a:solidFill>
                  <a:schemeClr val="bg1"/>
                </a:solidFill>
                <a:ea typeface="+mn-ea"/>
                <a:cs typeface="+mn-cs"/>
              </a:rPr>
              <a:t>Solution  Sign Off</a:t>
            </a:r>
          </a:p>
        </p:txBody>
      </p:sp>
      <p:sp>
        <p:nvSpPr>
          <p:cNvPr id="17" name="Text Placeholder 5">
            <a:extLst>
              <a:ext uri="{FF2B5EF4-FFF2-40B4-BE49-F238E27FC236}">
                <a16:creationId xmlns:a16="http://schemas.microsoft.com/office/drawing/2014/main" id="{DEAA91CC-A907-4848-B390-708920C1FE0D}"/>
              </a:ext>
            </a:extLst>
          </p:cNvPr>
          <p:cNvSpPr txBox="1">
            <a:spLocks/>
          </p:cNvSpPr>
          <p:nvPr/>
        </p:nvSpPr>
        <p:spPr>
          <a:xfrm>
            <a:off x="8207077" y="165107"/>
            <a:ext cx="1828800" cy="457200"/>
          </a:xfrm>
          <a:prstGeom prst="homePlate">
            <a:avLst>
              <a:gd name="adj" fmla="val 63836"/>
            </a:avLst>
          </a:prstGeom>
          <a:solidFill>
            <a:schemeClr val="bg1"/>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ea typeface="+mn-ea"/>
                <a:cs typeface="+mn-cs"/>
              </a:rPr>
              <a:t>User Story </a:t>
            </a:r>
          </a:p>
          <a:p>
            <a:pPr marL="0" lvl="1" indent="0" algn="ctr" defTabSz="914400">
              <a:spcBef>
                <a:spcPts val="600"/>
              </a:spcBef>
              <a:buSzPct val="100000"/>
              <a:buNone/>
            </a:pPr>
            <a:r>
              <a:rPr lang="en-US" sz="900" b="1" dirty="0">
                <a:ea typeface="+mn-ea"/>
                <a:cs typeface="+mn-cs"/>
              </a:rPr>
              <a:t>Breakdown</a:t>
            </a:r>
          </a:p>
        </p:txBody>
      </p:sp>
      <p:sp>
        <p:nvSpPr>
          <p:cNvPr id="18" name="Text Placeholder 5">
            <a:extLst>
              <a:ext uri="{FF2B5EF4-FFF2-40B4-BE49-F238E27FC236}">
                <a16:creationId xmlns:a16="http://schemas.microsoft.com/office/drawing/2014/main" id="{383CFE29-FE5A-F94D-9FEE-C9A2C3ED87E9}"/>
              </a:ext>
            </a:extLst>
          </p:cNvPr>
          <p:cNvSpPr txBox="1">
            <a:spLocks/>
          </p:cNvSpPr>
          <p:nvPr/>
        </p:nvSpPr>
        <p:spPr>
          <a:xfrm>
            <a:off x="6698914"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Design </a:t>
            </a:r>
          </a:p>
          <a:p>
            <a:pPr marL="0" lvl="1" indent="0" algn="ctr" defTabSz="914400">
              <a:spcBef>
                <a:spcPts val="600"/>
              </a:spcBef>
              <a:buSzPct val="100000"/>
              <a:buNone/>
            </a:pPr>
            <a:r>
              <a:rPr lang="en-US" sz="900" b="1" dirty="0">
                <a:solidFill>
                  <a:schemeClr val="bg1"/>
                </a:solidFill>
                <a:ea typeface="+mn-ea"/>
                <a:cs typeface="+mn-cs"/>
              </a:rPr>
              <a:t>Discussions</a:t>
            </a:r>
          </a:p>
        </p:txBody>
      </p:sp>
      <p:sp>
        <p:nvSpPr>
          <p:cNvPr id="19" name="Text Placeholder 5">
            <a:extLst>
              <a:ext uri="{FF2B5EF4-FFF2-40B4-BE49-F238E27FC236}">
                <a16:creationId xmlns:a16="http://schemas.microsoft.com/office/drawing/2014/main" id="{374B8332-C37C-FF4B-B1CA-49DE7159D992}"/>
              </a:ext>
            </a:extLst>
          </p:cNvPr>
          <p:cNvSpPr txBox="1">
            <a:spLocks/>
          </p:cNvSpPr>
          <p:nvPr/>
        </p:nvSpPr>
        <p:spPr>
          <a:xfrm>
            <a:off x="5225489"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Feature </a:t>
            </a:r>
          </a:p>
          <a:p>
            <a:pPr marL="0" lvl="1" indent="0" algn="ctr" defTabSz="914400">
              <a:spcBef>
                <a:spcPts val="600"/>
              </a:spcBef>
              <a:buSzPct val="100000"/>
              <a:buNone/>
            </a:pPr>
            <a:r>
              <a:rPr lang="en-US" sz="900" b="1" dirty="0">
                <a:solidFill>
                  <a:schemeClr val="bg1"/>
                </a:solidFill>
                <a:ea typeface="+mn-ea"/>
                <a:cs typeface="+mn-cs"/>
              </a:rPr>
              <a:t>Vision Discussions</a:t>
            </a:r>
          </a:p>
        </p:txBody>
      </p:sp>
      <p:sp>
        <p:nvSpPr>
          <p:cNvPr id="10" name="Title 3">
            <a:extLst>
              <a:ext uri="{FF2B5EF4-FFF2-40B4-BE49-F238E27FC236}">
                <a16:creationId xmlns:a16="http://schemas.microsoft.com/office/drawing/2014/main" id="{81E96447-8D8E-B84D-9C3F-99CB06250EB2}"/>
              </a:ext>
            </a:extLst>
          </p:cNvPr>
          <p:cNvSpPr>
            <a:spLocks noGrp="1"/>
          </p:cNvSpPr>
          <p:nvPr>
            <p:ph type="title"/>
          </p:nvPr>
        </p:nvSpPr>
        <p:spPr>
          <a:xfrm>
            <a:off x="758446" y="821960"/>
            <a:ext cx="10675108" cy="879756"/>
          </a:xfrm>
        </p:spPr>
        <p:txBody>
          <a:bodyPr/>
          <a:lstStyle/>
          <a:p>
            <a:r>
              <a:rPr lang="en-US" sz="3600" dirty="0"/>
              <a:t>Authentication &amp; Verification Example</a:t>
            </a:r>
          </a:p>
        </p:txBody>
      </p:sp>
    </p:spTree>
    <p:extLst>
      <p:ext uri="{BB962C8B-B14F-4D97-AF65-F5344CB8AC3E}">
        <p14:creationId xmlns:p14="http://schemas.microsoft.com/office/powerpoint/2010/main" val="3529151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BE23E9-3E68-234F-BA38-8FF081835898}"/>
              </a:ext>
            </a:extLst>
          </p:cNvPr>
          <p:cNvSpPr/>
          <p:nvPr/>
        </p:nvSpPr>
        <p:spPr>
          <a:xfrm>
            <a:off x="6346337" y="2240409"/>
            <a:ext cx="5550280" cy="4832092"/>
          </a:xfrm>
          <a:prstGeom prst="rect">
            <a:avLst/>
          </a:prstGeom>
        </p:spPr>
        <p:txBody>
          <a:bodyPr wrap="square">
            <a:spAutoFit/>
          </a:bodyPr>
          <a:lstStyle/>
          <a:p>
            <a:r>
              <a:rPr lang="en-US" sz="1400" b="1" dirty="0">
                <a:solidFill>
                  <a:srgbClr val="000000"/>
                </a:solidFill>
                <a:latin typeface="arial" panose="020B0604020202020204" pitchFamily="34" charset="0"/>
              </a:rPr>
              <a:t>Name: </a:t>
            </a:r>
            <a:r>
              <a:rPr lang="en-US" sz="1400" dirty="0">
                <a:solidFill>
                  <a:srgbClr val="000000"/>
                </a:solidFill>
                <a:latin typeface="arial" panose="020B0604020202020204" pitchFamily="34" charset="0"/>
              </a:rPr>
              <a:t>Technical Story - Field Creation and Updates for Customer Interaction and Case</a:t>
            </a:r>
          </a:p>
          <a:p>
            <a:endParaRPr lang="en-US" sz="1400" dirty="0">
              <a:solidFill>
                <a:srgbClr val="000000"/>
              </a:solidFill>
              <a:latin typeface="arial" panose="020B0604020202020204" pitchFamily="34" charset="0"/>
            </a:endParaRPr>
          </a:p>
          <a:p>
            <a:r>
              <a:rPr lang="en-US" sz="1400" b="1" dirty="0">
                <a:solidFill>
                  <a:srgbClr val="000000"/>
                </a:solidFill>
                <a:latin typeface="arial" panose="020B0604020202020204" pitchFamily="34" charset="0"/>
              </a:rPr>
              <a:t>Description:</a:t>
            </a:r>
          </a:p>
          <a:p>
            <a:r>
              <a:rPr lang="en-US" sz="1400" dirty="0">
                <a:solidFill>
                  <a:srgbClr val="000000"/>
                </a:solidFill>
                <a:latin typeface="arial" panose="020B0604020202020204" pitchFamily="34" charset="0"/>
              </a:rPr>
              <a:t>As the system, </a:t>
            </a:r>
          </a:p>
          <a:p>
            <a:r>
              <a:rPr lang="en-US" sz="1400" dirty="0">
                <a:solidFill>
                  <a:srgbClr val="000000"/>
                </a:solidFill>
                <a:latin typeface="arial" panose="020B0604020202020204" pitchFamily="34" charset="0"/>
              </a:rPr>
              <a:t>I want to have additional fields created, </a:t>
            </a:r>
          </a:p>
          <a:p>
            <a:r>
              <a:rPr lang="en-US" sz="1400" dirty="0">
                <a:solidFill>
                  <a:srgbClr val="000000"/>
                </a:solidFill>
                <a:latin typeface="arial" panose="020B0604020202020204" pitchFamily="34" charset="0"/>
              </a:rPr>
              <a:t>So that I can track and display customer interaction information correctly. </a:t>
            </a:r>
          </a:p>
          <a:p>
            <a:endParaRPr lang="en-US" sz="1400" dirty="0">
              <a:solidFill>
                <a:srgbClr val="000000"/>
              </a:solidFill>
              <a:latin typeface="arial" panose="020B0604020202020204" pitchFamily="34" charset="0"/>
            </a:endParaRPr>
          </a:p>
          <a:p>
            <a:r>
              <a:rPr lang="en-US" sz="1400" b="1" dirty="0">
                <a:solidFill>
                  <a:srgbClr val="000000"/>
                </a:solidFill>
                <a:latin typeface="arial" panose="020B0604020202020204" pitchFamily="34" charset="0"/>
              </a:rPr>
              <a:t>Acceptance Criteria:</a:t>
            </a:r>
          </a:p>
          <a:p>
            <a:r>
              <a:rPr lang="en-US" sz="1400" dirty="0">
                <a:solidFill>
                  <a:srgbClr val="000000"/>
                </a:solidFill>
                <a:latin typeface="arial" panose="020B0604020202020204" pitchFamily="34" charset="0"/>
              </a:rPr>
              <a:t>Given a CSR has verified a caller, </a:t>
            </a:r>
          </a:p>
          <a:p>
            <a:r>
              <a:rPr lang="en-US" sz="1400" dirty="0">
                <a:solidFill>
                  <a:srgbClr val="000000"/>
                </a:solidFill>
                <a:latin typeface="arial" panose="020B0604020202020204" pitchFamily="34" charset="0"/>
              </a:rPr>
              <a:t>When the customer interaction record is created, </a:t>
            </a:r>
          </a:p>
          <a:p>
            <a:r>
              <a:rPr lang="en-US" sz="1400" dirty="0">
                <a:solidFill>
                  <a:srgbClr val="000000"/>
                </a:solidFill>
                <a:latin typeface="arial" panose="020B0604020202020204" pitchFamily="34" charset="0"/>
              </a:rPr>
              <a:t>Then the system should capture the following: </a:t>
            </a:r>
          </a:p>
          <a:p>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Field For Name of the Interaction – Non Hyperlink: vlocity_ins__CustomerInteraction__c.SRVC_Customer_Interaction_Name__c </a:t>
            </a:r>
          </a:p>
          <a:p>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Field For Hyperlink Auto Number: vlocity_ins__CustomerInteraction__c.SRVC_Customer_Interaction_Number__c </a:t>
            </a:r>
          </a:p>
          <a:p>
            <a:endParaRPr lang="en-US" sz="1400" dirty="0">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B836BE80-87CC-054B-8631-5A27A22332E1}"/>
              </a:ext>
            </a:extLst>
          </p:cNvPr>
          <p:cNvSpPr/>
          <p:nvPr/>
        </p:nvSpPr>
        <p:spPr>
          <a:xfrm>
            <a:off x="613628" y="1409328"/>
            <a:ext cx="10964744" cy="584775"/>
          </a:xfrm>
          <a:prstGeom prst="rect">
            <a:avLst/>
          </a:prstGeom>
        </p:spPr>
        <p:txBody>
          <a:bodyPr wrap="square">
            <a:spAutoFit/>
          </a:bodyPr>
          <a:lstStyle/>
          <a:p>
            <a:pPr eaLnBrk="0" fontAlgn="base" hangingPunct="0">
              <a:spcBef>
                <a:spcPct val="0"/>
              </a:spcBef>
              <a:spcAft>
                <a:spcPct val="0"/>
              </a:spcAft>
              <a:defRPr/>
            </a:pPr>
            <a:r>
              <a:rPr lang="en-US" sz="1600" kern="0" dirty="0">
                <a:solidFill>
                  <a:schemeClr val="tx2"/>
                </a:solidFill>
                <a:latin typeface="Tahoma"/>
              </a:rPr>
              <a:t>For user stories that require more technical details, work with technical team to ensure that the acceptance criteria contains all of the needed technical details to address the functional requirements. </a:t>
            </a:r>
            <a:r>
              <a:rPr lang="en-US" sz="1600" kern="0" dirty="0">
                <a:solidFill>
                  <a:schemeClr val="accent1"/>
                </a:solidFill>
                <a:latin typeface="Tahoma"/>
              </a:rPr>
              <a:t>	</a:t>
            </a:r>
            <a:endParaRPr lang="en-US" sz="1600" dirty="0">
              <a:solidFill>
                <a:schemeClr val="accent1"/>
              </a:solidFill>
            </a:endParaRPr>
          </a:p>
        </p:txBody>
      </p:sp>
      <p:sp>
        <p:nvSpPr>
          <p:cNvPr id="16" name="Text Placeholder 5">
            <a:extLst>
              <a:ext uri="{FF2B5EF4-FFF2-40B4-BE49-F238E27FC236}">
                <a16:creationId xmlns:a16="http://schemas.microsoft.com/office/drawing/2014/main" id="{967C3975-86A6-D141-A0CF-E883A5C2A8D6}"/>
              </a:ext>
            </a:extLst>
          </p:cNvPr>
          <p:cNvSpPr txBox="1">
            <a:spLocks/>
          </p:cNvSpPr>
          <p:nvPr/>
        </p:nvSpPr>
        <p:spPr>
          <a:xfrm>
            <a:off x="9715240"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a:t>
            </a:r>
          </a:p>
          <a:p>
            <a:pPr marL="0" lvl="1" indent="0" algn="ctr" defTabSz="914400">
              <a:spcBef>
                <a:spcPts val="600"/>
              </a:spcBef>
              <a:buSzPct val="100000"/>
              <a:buNone/>
            </a:pPr>
            <a:r>
              <a:rPr lang="en-US" sz="900" b="1">
                <a:solidFill>
                  <a:schemeClr val="bg1"/>
                </a:solidFill>
                <a:ea typeface="+mn-ea"/>
                <a:cs typeface="+mn-cs"/>
              </a:rPr>
              <a:t>Solution  Sign Off</a:t>
            </a:r>
          </a:p>
        </p:txBody>
      </p:sp>
      <p:sp>
        <p:nvSpPr>
          <p:cNvPr id="17" name="Text Placeholder 5">
            <a:extLst>
              <a:ext uri="{FF2B5EF4-FFF2-40B4-BE49-F238E27FC236}">
                <a16:creationId xmlns:a16="http://schemas.microsoft.com/office/drawing/2014/main" id="{DEAA91CC-A907-4848-B390-708920C1FE0D}"/>
              </a:ext>
            </a:extLst>
          </p:cNvPr>
          <p:cNvSpPr txBox="1">
            <a:spLocks/>
          </p:cNvSpPr>
          <p:nvPr/>
        </p:nvSpPr>
        <p:spPr>
          <a:xfrm>
            <a:off x="8207077" y="165107"/>
            <a:ext cx="1828800" cy="457200"/>
          </a:xfrm>
          <a:prstGeom prst="homePlate">
            <a:avLst>
              <a:gd name="adj" fmla="val 63836"/>
            </a:avLst>
          </a:prstGeom>
          <a:solidFill>
            <a:schemeClr val="bg1"/>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ea typeface="+mn-ea"/>
                <a:cs typeface="+mn-cs"/>
              </a:rPr>
              <a:t>User Story </a:t>
            </a:r>
          </a:p>
          <a:p>
            <a:pPr marL="0" lvl="1" indent="0" algn="ctr" defTabSz="914400">
              <a:spcBef>
                <a:spcPts val="600"/>
              </a:spcBef>
              <a:buSzPct val="100000"/>
              <a:buNone/>
            </a:pPr>
            <a:r>
              <a:rPr lang="en-US" sz="900" b="1" dirty="0">
                <a:ea typeface="+mn-ea"/>
                <a:cs typeface="+mn-cs"/>
              </a:rPr>
              <a:t>Breakdown</a:t>
            </a:r>
          </a:p>
        </p:txBody>
      </p:sp>
      <p:sp>
        <p:nvSpPr>
          <p:cNvPr id="18" name="Text Placeholder 5">
            <a:extLst>
              <a:ext uri="{FF2B5EF4-FFF2-40B4-BE49-F238E27FC236}">
                <a16:creationId xmlns:a16="http://schemas.microsoft.com/office/drawing/2014/main" id="{383CFE29-FE5A-F94D-9FEE-C9A2C3ED87E9}"/>
              </a:ext>
            </a:extLst>
          </p:cNvPr>
          <p:cNvSpPr txBox="1">
            <a:spLocks/>
          </p:cNvSpPr>
          <p:nvPr/>
        </p:nvSpPr>
        <p:spPr>
          <a:xfrm>
            <a:off x="6698914"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Design </a:t>
            </a:r>
          </a:p>
          <a:p>
            <a:pPr marL="0" lvl="1" indent="0" algn="ctr" defTabSz="914400">
              <a:spcBef>
                <a:spcPts val="600"/>
              </a:spcBef>
              <a:buSzPct val="100000"/>
              <a:buNone/>
            </a:pPr>
            <a:r>
              <a:rPr lang="en-US" sz="900" b="1" dirty="0">
                <a:solidFill>
                  <a:schemeClr val="bg1"/>
                </a:solidFill>
                <a:ea typeface="+mn-ea"/>
                <a:cs typeface="+mn-cs"/>
              </a:rPr>
              <a:t>Discussions</a:t>
            </a:r>
          </a:p>
        </p:txBody>
      </p:sp>
      <p:sp>
        <p:nvSpPr>
          <p:cNvPr id="19" name="Text Placeholder 5">
            <a:extLst>
              <a:ext uri="{FF2B5EF4-FFF2-40B4-BE49-F238E27FC236}">
                <a16:creationId xmlns:a16="http://schemas.microsoft.com/office/drawing/2014/main" id="{374B8332-C37C-FF4B-B1CA-49DE7159D992}"/>
              </a:ext>
            </a:extLst>
          </p:cNvPr>
          <p:cNvSpPr txBox="1">
            <a:spLocks/>
          </p:cNvSpPr>
          <p:nvPr/>
        </p:nvSpPr>
        <p:spPr>
          <a:xfrm>
            <a:off x="5225489"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Feature </a:t>
            </a:r>
          </a:p>
          <a:p>
            <a:pPr marL="0" lvl="1" indent="0" algn="ctr" defTabSz="914400">
              <a:spcBef>
                <a:spcPts val="600"/>
              </a:spcBef>
              <a:buSzPct val="100000"/>
              <a:buNone/>
            </a:pPr>
            <a:r>
              <a:rPr lang="en-US" sz="900" b="1" dirty="0">
                <a:solidFill>
                  <a:schemeClr val="bg1"/>
                </a:solidFill>
                <a:ea typeface="+mn-ea"/>
                <a:cs typeface="+mn-cs"/>
              </a:rPr>
              <a:t>Vision Discussions</a:t>
            </a:r>
          </a:p>
        </p:txBody>
      </p:sp>
      <p:sp>
        <p:nvSpPr>
          <p:cNvPr id="2" name="Rectangle 1">
            <a:extLst>
              <a:ext uri="{FF2B5EF4-FFF2-40B4-BE49-F238E27FC236}">
                <a16:creationId xmlns:a16="http://schemas.microsoft.com/office/drawing/2014/main" id="{3800D174-DB5F-4844-8F97-F17708900E9B}"/>
              </a:ext>
            </a:extLst>
          </p:cNvPr>
          <p:cNvSpPr/>
          <p:nvPr/>
        </p:nvSpPr>
        <p:spPr>
          <a:xfrm>
            <a:off x="613628" y="2288918"/>
            <a:ext cx="5610708" cy="4401205"/>
          </a:xfrm>
          <a:prstGeom prst="rect">
            <a:avLst/>
          </a:prstGeom>
        </p:spPr>
        <p:txBody>
          <a:bodyPr wrap="square">
            <a:spAutoFit/>
          </a:bodyPr>
          <a:lstStyle/>
          <a:p>
            <a:r>
              <a:rPr lang="en-US" sz="1400" b="1" dirty="0">
                <a:solidFill>
                  <a:srgbClr val="000000"/>
                </a:solidFill>
                <a:latin typeface="arial" panose="020B0604020202020204" pitchFamily="34" charset="0"/>
              </a:rPr>
              <a:t>Name: </a:t>
            </a:r>
            <a:r>
              <a:rPr lang="en-US" sz="1400" dirty="0">
                <a:solidFill>
                  <a:srgbClr val="000000"/>
                </a:solidFill>
                <a:latin typeface="arial" panose="020B0604020202020204" pitchFamily="34" charset="0"/>
              </a:rPr>
              <a:t>CTI A&amp;V - Change to 3rd Screens -  Display if a Password Exists</a:t>
            </a:r>
          </a:p>
          <a:p>
            <a:endParaRPr lang="en-US" sz="1400" dirty="0">
              <a:solidFill>
                <a:srgbClr val="000000"/>
              </a:solidFill>
              <a:latin typeface="arial" panose="020B0604020202020204" pitchFamily="34" charset="0"/>
            </a:endParaRPr>
          </a:p>
          <a:p>
            <a:r>
              <a:rPr lang="en-US" sz="1400" b="1" dirty="0">
                <a:solidFill>
                  <a:srgbClr val="000000"/>
                </a:solidFill>
                <a:latin typeface="arial" panose="020B0604020202020204" pitchFamily="34" charset="0"/>
              </a:rPr>
              <a:t>Description:</a:t>
            </a:r>
          </a:p>
          <a:p>
            <a:r>
              <a:rPr lang="en-US" sz="1400" dirty="0">
                <a:solidFill>
                  <a:srgbClr val="000000"/>
                </a:solidFill>
                <a:latin typeface="arial" panose="020B0604020202020204" pitchFamily="34" charset="0"/>
              </a:rPr>
              <a:t>As a CSR,</a:t>
            </a:r>
          </a:p>
          <a:p>
            <a:r>
              <a:rPr lang="en-US" sz="1400" dirty="0">
                <a:solidFill>
                  <a:srgbClr val="000000"/>
                </a:solidFill>
                <a:latin typeface="arial" panose="020B0604020202020204" pitchFamily="34" charset="0"/>
              </a:rPr>
              <a:t>I want to see a message on PO.3 if a password exists on a policy,</a:t>
            </a:r>
          </a:p>
          <a:p>
            <a:r>
              <a:rPr lang="en-US" sz="1400" dirty="0">
                <a:solidFill>
                  <a:srgbClr val="000000"/>
                </a:solidFill>
                <a:latin typeface="arial" panose="020B0604020202020204" pitchFamily="34" charset="0"/>
              </a:rPr>
              <a:t>So that I can check on the policy and ask the caller for their password. </a:t>
            </a:r>
          </a:p>
          <a:p>
            <a:endParaRPr lang="en-US" sz="1400" dirty="0">
              <a:solidFill>
                <a:srgbClr val="000000"/>
              </a:solidFill>
              <a:latin typeface="arial" panose="020B0604020202020204" pitchFamily="34" charset="0"/>
            </a:endParaRPr>
          </a:p>
          <a:p>
            <a:r>
              <a:rPr lang="en-US" sz="1400" b="1" dirty="0">
                <a:solidFill>
                  <a:srgbClr val="000000"/>
                </a:solidFill>
                <a:latin typeface="arial" panose="020B0604020202020204" pitchFamily="34" charset="0"/>
              </a:rPr>
              <a:t>Acceptance Criteria:</a:t>
            </a:r>
          </a:p>
          <a:p>
            <a:r>
              <a:rPr lang="en-US" sz="1400" dirty="0">
                <a:solidFill>
                  <a:srgbClr val="000000"/>
                </a:solidFill>
                <a:latin typeface="arial" panose="020B0604020202020204" pitchFamily="34" charset="0"/>
              </a:rPr>
              <a:t>Given a Password exists on a policy for a client,</a:t>
            </a:r>
          </a:p>
          <a:p>
            <a:r>
              <a:rPr lang="en-US" sz="1400" dirty="0">
                <a:solidFill>
                  <a:srgbClr val="000000"/>
                </a:solidFill>
                <a:latin typeface="arial" panose="020B0604020202020204" pitchFamily="34" charset="0"/>
              </a:rPr>
              <a:t>When the CSR views PO.3,</a:t>
            </a:r>
          </a:p>
          <a:p>
            <a:r>
              <a:rPr lang="en-US" sz="1400" dirty="0">
                <a:solidFill>
                  <a:srgbClr val="000000"/>
                </a:solidFill>
                <a:latin typeface="arial" panose="020B0604020202020204" pitchFamily="34" charset="0"/>
              </a:rPr>
              <a:t>Then the password should be displayed on PO.3. (Location: above verification fields)</a:t>
            </a:r>
          </a:p>
          <a:p>
            <a:pPr>
              <a:spcAft>
                <a:spcPts val="300"/>
              </a:spcAft>
            </a:pP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ViewPolicyContractAPI</a:t>
            </a:r>
            <a:r>
              <a:rPr lang="en-US" sz="1400" dirty="0">
                <a:solidFill>
                  <a:srgbClr val="000000"/>
                </a:solidFill>
                <a:latin typeface="arial" panose="020B0604020202020204" pitchFamily="34" charset="0"/>
              </a:rPr>
              <a:t> - </a:t>
            </a:r>
            <a:r>
              <a:rPr lang="en-US" sz="1400" dirty="0" err="1">
                <a:solidFill>
                  <a:srgbClr val="000000"/>
                </a:solidFill>
                <a:latin typeface="arial" panose="020B0604020202020204" pitchFamily="34" charset="0"/>
              </a:rPr>
              <a:t>FinancialContract.ContractOverview.PassKey</a:t>
            </a:r>
            <a:r>
              <a:rPr lang="en-US" sz="1400" dirty="0">
                <a:solidFill>
                  <a:srgbClr val="000000"/>
                </a:solidFill>
                <a:latin typeface="arial" panose="020B0604020202020204" pitchFamily="34" charset="0"/>
              </a:rPr>
              <a:t>)</a:t>
            </a:r>
          </a:p>
          <a:p>
            <a:r>
              <a:rPr lang="en-US" sz="1400" dirty="0">
                <a:solidFill>
                  <a:srgbClr val="000000"/>
                </a:solidFill>
                <a:latin typeface="arial" panose="020B0604020202020204" pitchFamily="34" charset="0"/>
              </a:rPr>
              <a:t>If the API fails:</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“Password data is not currently available. Please refer to the legacy system.” </a:t>
            </a:r>
            <a:br>
              <a:rPr lang="en-US" sz="1400" dirty="0">
                <a:solidFill>
                  <a:srgbClr val="000000"/>
                </a:solidFill>
                <a:latin typeface="arial" panose="020B0604020202020204" pitchFamily="34" charset="0"/>
              </a:rPr>
            </a:br>
            <a:endParaRPr lang="en-US" sz="1400" i="0" dirty="0">
              <a:solidFill>
                <a:srgbClr val="000000"/>
              </a:solidFill>
              <a:effectLst/>
              <a:latin typeface="arial" panose="020B0604020202020204" pitchFamily="34" charset="0"/>
            </a:endParaRPr>
          </a:p>
        </p:txBody>
      </p:sp>
      <p:sp>
        <p:nvSpPr>
          <p:cNvPr id="12" name="Title 3">
            <a:extLst>
              <a:ext uri="{FF2B5EF4-FFF2-40B4-BE49-F238E27FC236}">
                <a16:creationId xmlns:a16="http://schemas.microsoft.com/office/drawing/2014/main" id="{771EB8DF-640E-F448-869F-DBE6AB9EDF3E}"/>
              </a:ext>
            </a:extLst>
          </p:cNvPr>
          <p:cNvSpPr>
            <a:spLocks noGrp="1"/>
          </p:cNvSpPr>
          <p:nvPr>
            <p:ph type="title"/>
          </p:nvPr>
        </p:nvSpPr>
        <p:spPr>
          <a:xfrm>
            <a:off x="758446" y="821960"/>
            <a:ext cx="10675108" cy="879756"/>
          </a:xfrm>
        </p:spPr>
        <p:txBody>
          <a:bodyPr/>
          <a:lstStyle/>
          <a:p>
            <a:r>
              <a:rPr lang="en-US" sz="3600" dirty="0"/>
              <a:t>Authentication &amp; Verification Example</a:t>
            </a:r>
          </a:p>
        </p:txBody>
      </p:sp>
    </p:spTree>
    <p:extLst>
      <p:ext uri="{BB962C8B-B14F-4D97-AF65-F5344CB8AC3E}">
        <p14:creationId xmlns:p14="http://schemas.microsoft.com/office/powerpoint/2010/main" val="172073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quarter" idx="10"/>
          </p:nvPr>
        </p:nvSpPr>
        <p:spPr>
          <a:xfrm>
            <a:off x="1633221" y="1951039"/>
            <a:ext cx="9277349" cy="4716463"/>
          </a:xfrm>
        </p:spPr>
        <p:txBody>
          <a:bodyPr/>
          <a:lstStyle/>
          <a:p>
            <a:r>
              <a:rPr lang="en-US" spc="50" dirty="0">
                <a:solidFill>
                  <a:schemeClr val="tx2"/>
                </a:solidFill>
                <a:ea typeface="Arial Narrow" charset="0"/>
                <a:cs typeface="Arial Narrow" charset="0"/>
              </a:rPr>
              <a:t>Problem Statement	3</a:t>
            </a:r>
          </a:p>
          <a:p>
            <a:r>
              <a:rPr lang="en-US" spc="50" dirty="0">
                <a:solidFill>
                  <a:schemeClr val="tx2"/>
                </a:solidFill>
                <a:ea typeface="Arial Narrow" charset="0"/>
                <a:cs typeface="Arial Narrow" charset="0"/>
              </a:rPr>
              <a:t>User Story Writing Basics	4</a:t>
            </a:r>
          </a:p>
          <a:p>
            <a:r>
              <a:rPr lang="en-US" spc="50" dirty="0">
                <a:solidFill>
                  <a:schemeClr val="tx2"/>
                </a:solidFill>
                <a:ea typeface="Arial Narrow" charset="0"/>
                <a:cs typeface="Arial Narrow" charset="0"/>
              </a:rPr>
              <a:t>User Story Writing Case Study 	9</a:t>
            </a:r>
          </a:p>
          <a:p>
            <a:r>
              <a:rPr lang="en-US" spc="50" dirty="0">
                <a:solidFill>
                  <a:schemeClr val="tx2"/>
                </a:solidFill>
                <a:ea typeface="Arial Narrow" charset="0"/>
                <a:cs typeface="Arial Narrow" charset="0"/>
              </a:rPr>
              <a:t>Hands-on Exercise </a:t>
            </a:r>
            <a:r>
              <a:rPr lang="en-US" noProof="0" dirty="0">
                <a:solidFill>
                  <a:schemeClr val="tx2"/>
                </a:solidFill>
              </a:rPr>
              <a:t>	</a:t>
            </a:r>
            <a:r>
              <a:rPr lang="en-US" spc="50" noProof="0" dirty="0">
                <a:solidFill>
                  <a:schemeClr val="tx2"/>
                </a:solidFill>
              </a:rPr>
              <a:t>21</a:t>
            </a:r>
            <a:endParaRPr lang="en-US" spc="50" dirty="0">
              <a:solidFill>
                <a:schemeClr val="tx2"/>
              </a:solidFill>
            </a:endParaRPr>
          </a:p>
          <a:p>
            <a:r>
              <a:rPr lang="en-US" spc="50" dirty="0">
                <a:solidFill>
                  <a:schemeClr val="tx2"/>
                </a:solidFill>
                <a:ea typeface="Arial Narrow" charset="0"/>
                <a:cs typeface="Arial Narrow" charset="0"/>
              </a:rPr>
              <a:t>Key Takeaways 	22</a:t>
            </a:r>
          </a:p>
          <a:p>
            <a:r>
              <a:rPr lang="en-US" spc="50" dirty="0">
                <a:solidFill>
                  <a:schemeClr val="tx2"/>
                </a:solidFill>
                <a:ea typeface="Arial Narrow" charset="0"/>
                <a:cs typeface="Arial Narrow" charset="0"/>
              </a:rPr>
              <a:t>What’s Next	23</a:t>
            </a:r>
          </a:p>
          <a:p>
            <a:r>
              <a:rPr lang="en-US" spc="50" dirty="0">
                <a:solidFill>
                  <a:schemeClr val="tx2"/>
                </a:solidFill>
                <a:ea typeface="Arial Narrow" charset="0"/>
                <a:cs typeface="Arial Narrow" charset="0"/>
              </a:rPr>
              <a:t>Our Ask	24</a:t>
            </a:r>
          </a:p>
          <a:p>
            <a:r>
              <a:rPr lang="en-US" spc="50" dirty="0">
                <a:solidFill>
                  <a:schemeClr val="tx2"/>
                </a:solidFill>
                <a:ea typeface="Arial Narrow" charset="0"/>
                <a:cs typeface="Arial Narrow" charset="0"/>
              </a:rPr>
              <a:t>Team	26	</a:t>
            </a:r>
          </a:p>
        </p:txBody>
      </p:sp>
      <p:sp>
        <p:nvSpPr>
          <p:cNvPr id="15" name="Title 14"/>
          <p:cNvSpPr>
            <a:spLocks noGrp="1"/>
          </p:cNvSpPr>
          <p:nvPr>
            <p:ph type="title"/>
          </p:nvPr>
        </p:nvSpPr>
        <p:spPr>
          <a:xfrm>
            <a:off x="897468" y="786130"/>
            <a:ext cx="11180232" cy="698501"/>
          </a:xfrm>
        </p:spPr>
        <p:txBody>
          <a:bodyPr/>
          <a:lstStyle/>
          <a:p>
            <a:r>
              <a:rPr lang="en-US" noProof="0" dirty="0"/>
              <a:t>Contents</a:t>
            </a:r>
          </a:p>
        </p:txBody>
      </p:sp>
    </p:spTree>
    <p:extLst>
      <p:ext uri="{BB962C8B-B14F-4D97-AF65-F5344CB8AC3E}">
        <p14:creationId xmlns:p14="http://schemas.microsoft.com/office/powerpoint/2010/main" val="12129088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0663A3-0C07-8E47-8BF7-0C2592628BB5}"/>
              </a:ext>
            </a:extLst>
          </p:cNvPr>
          <p:cNvSpPr/>
          <p:nvPr/>
        </p:nvSpPr>
        <p:spPr>
          <a:xfrm>
            <a:off x="613628" y="1508652"/>
            <a:ext cx="10964744" cy="1077218"/>
          </a:xfrm>
          <a:prstGeom prst="rect">
            <a:avLst/>
          </a:prstGeom>
        </p:spPr>
        <p:txBody>
          <a:bodyPr wrap="square">
            <a:spAutoFit/>
          </a:bodyPr>
          <a:lstStyle/>
          <a:p>
            <a:pPr eaLnBrk="0" fontAlgn="base" hangingPunct="0">
              <a:spcBef>
                <a:spcPct val="0"/>
              </a:spcBef>
              <a:spcAft>
                <a:spcPct val="0"/>
              </a:spcAft>
              <a:defRPr/>
            </a:pPr>
            <a:r>
              <a:rPr lang="en-US" sz="1600" kern="0" dirty="0">
                <a:solidFill>
                  <a:schemeClr val="tx2"/>
                </a:solidFill>
                <a:latin typeface="Tahoma"/>
              </a:rPr>
              <a:t>Then user stories are reviewed with PO multiple times:</a:t>
            </a:r>
          </a:p>
          <a:p>
            <a:pPr marL="285750" indent="-285750" eaLnBrk="0" fontAlgn="base" hangingPunct="0">
              <a:spcBef>
                <a:spcPct val="0"/>
              </a:spcBef>
              <a:spcAft>
                <a:spcPct val="0"/>
              </a:spcAft>
              <a:buFont typeface="Arial" panose="020B0604020202020204" pitchFamily="34" charset="0"/>
              <a:buChar char="•"/>
              <a:defRPr/>
            </a:pPr>
            <a:r>
              <a:rPr lang="en-US" sz="1600" kern="0" dirty="0">
                <a:solidFill>
                  <a:schemeClr val="tx2"/>
                </a:solidFill>
                <a:latin typeface="Tahoma"/>
              </a:rPr>
              <a:t>Small updates are made to user stories in sign off sessions</a:t>
            </a:r>
          </a:p>
          <a:p>
            <a:pPr marL="285750" indent="-285750" eaLnBrk="0" fontAlgn="base" hangingPunct="0">
              <a:spcBef>
                <a:spcPct val="0"/>
              </a:spcBef>
              <a:spcAft>
                <a:spcPct val="0"/>
              </a:spcAft>
              <a:buFont typeface="Arial" panose="020B0604020202020204" pitchFamily="34" charset="0"/>
              <a:buChar char="•"/>
              <a:defRPr/>
            </a:pPr>
            <a:r>
              <a:rPr lang="en-US" sz="1600" kern="0" dirty="0">
                <a:solidFill>
                  <a:schemeClr val="tx2"/>
                </a:solidFill>
                <a:latin typeface="Tahoma"/>
              </a:rPr>
              <a:t>Once User Stories are approved, then Grooming with the Development team is scheduled</a:t>
            </a:r>
          </a:p>
          <a:p>
            <a:pPr marL="285750" indent="-285750" eaLnBrk="0" fontAlgn="base" hangingPunct="0">
              <a:spcBef>
                <a:spcPct val="0"/>
              </a:spcBef>
              <a:spcAft>
                <a:spcPct val="0"/>
              </a:spcAft>
              <a:buFont typeface="Arial" panose="020B0604020202020204" pitchFamily="34" charset="0"/>
              <a:buChar char="•"/>
              <a:defRPr/>
            </a:pPr>
            <a:r>
              <a:rPr lang="en-US" sz="1600" kern="0" dirty="0">
                <a:solidFill>
                  <a:schemeClr val="tx2"/>
                </a:solidFill>
                <a:latin typeface="Tahoma"/>
              </a:rPr>
              <a:t>Final Technical Design/Solution Design is Signed off on after the user stories have been approved </a:t>
            </a:r>
          </a:p>
        </p:txBody>
      </p:sp>
      <p:sp>
        <p:nvSpPr>
          <p:cNvPr id="9" name="Text Placeholder 5">
            <a:extLst>
              <a:ext uri="{FF2B5EF4-FFF2-40B4-BE49-F238E27FC236}">
                <a16:creationId xmlns:a16="http://schemas.microsoft.com/office/drawing/2014/main" id="{A8985E64-62BE-B24A-AF95-E085FE98FB95}"/>
              </a:ext>
            </a:extLst>
          </p:cNvPr>
          <p:cNvSpPr txBox="1">
            <a:spLocks/>
          </p:cNvSpPr>
          <p:nvPr/>
        </p:nvSpPr>
        <p:spPr>
          <a:xfrm>
            <a:off x="9715240" y="165107"/>
            <a:ext cx="1828800" cy="457200"/>
          </a:xfrm>
          <a:prstGeom prst="homePlate">
            <a:avLst>
              <a:gd name="adj" fmla="val 63836"/>
            </a:avLst>
          </a:prstGeom>
          <a:solidFill>
            <a:schemeClr val="bg1"/>
          </a:solidFill>
          <a:ln w="12700">
            <a:solidFill>
              <a:schemeClr val="accent5"/>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ea typeface="+mn-ea"/>
                <a:cs typeface="+mn-cs"/>
              </a:rPr>
              <a:t>User Story/</a:t>
            </a:r>
          </a:p>
          <a:p>
            <a:pPr marL="0" lvl="1" indent="0" algn="ctr" defTabSz="914400">
              <a:spcBef>
                <a:spcPts val="600"/>
              </a:spcBef>
              <a:buSzPct val="100000"/>
              <a:buNone/>
            </a:pPr>
            <a:r>
              <a:rPr lang="en-US" sz="900" b="1" dirty="0">
                <a:ea typeface="+mn-ea"/>
                <a:cs typeface="+mn-cs"/>
              </a:rPr>
              <a:t>Solution  Sign Off</a:t>
            </a:r>
          </a:p>
        </p:txBody>
      </p:sp>
      <p:sp>
        <p:nvSpPr>
          <p:cNvPr id="10" name="Text Placeholder 5">
            <a:extLst>
              <a:ext uri="{FF2B5EF4-FFF2-40B4-BE49-F238E27FC236}">
                <a16:creationId xmlns:a16="http://schemas.microsoft.com/office/drawing/2014/main" id="{EB4CE41A-2BEC-FD4B-83DA-BAECBB4CF7ED}"/>
              </a:ext>
            </a:extLst>
          </p:cNvPr>
          <p:cNvSpPr txBox="1">
            <a:spLocks/>
          </p:cNvSpPr>
          <p:nvPr/>
        </p:nvSpPr>
        <p:spPr>
          <a:xfrm>
            <a:off x="8207077"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a:solidFill>
                  <a:schemeClr val="bg1"/>
                </a:solidFill>
                <a:ea typeface="+mn-ea"/>
                <a:cs typeface="+mn-cs"/>
              </a:rPr>
              <a:t>User Story </a:t>
            </a:r>
          </a:p>
          <a:p>
            <a:pPr marL="0" lvl="1" indent="0" algn="ctr" defTabSz="914400">
              <a:spcBef>
                <a:spcPts val="600"/>
              </a:spcBef>
              <a:buSzPct val="100000"/>
              <a:buNone/>
            </a:pPr>
            <a:r>
              <a:rPr lang="en-US" sz="900" b="1">
                <a:solidFill>
                  <a:schemeClr val="bg1"/>
                </a:solidFill>
                <a:ea typeface="+mn-ea"/>
                <a:cs typeface="+mn-cs"/>
              </a:rPr>
              <a:t>Breakdown</a:t>
            </a:r>
          </a:p>
        </p:txBody>
      </p:sp>
      <p:sp>
        <p:nvSpPr>
          <p:cNvPr id="11" name="Text Placeholder 5">
            <a:extLst>
              <a:ext uri="{FF2B5EF4-FFF2-40B4-BE49-F238E27FC236}">
                <a16:creationId xmlns:a16="http://schemas.microsoft.com/office/drawing/2014/main" id="{526792AE-B8DE-444C-86E4-F0240CCA2FCB}"/>
              </a:ext>
            </a:extLst>
          </p:cNvPr>
          <p:cNvSpPr txBox="1">
            <a:spLocks/>
          </p:cNvSpPr>
          <p:nvPr/>
        </p:nvSpPr>
        <p:spPr>
          <a:xfrm>
            <a:off x="6698914"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Design </a:t>
            </a:r>
          </a:p>
          <a:p>
            <a:pPr marL="0" lvl="1" indent="0" algn="ctr" defTabSz="914400">
              <a:spcBef>
                <a:spcPts val="600"/>
              </a:spcBef>
              <a:buSzPct val="100000"/>
              <a:buNone/>
            </a:pPr>
            <a:r>
              <a:rPr lang="en-US" sz="900" b="1" dirty="0">
                <a:solidFill>
                  <a:schemeClr val="bg1"/>
                </a:solidFill>
                <a:ea typeface="+mn-ea"/>
                <a:cs typeface="+mn-cs"/>
              </a:rPr>
              <a:t>Discussions</a:t>
            </a:r>
          </a:p>
        </p:txBody>
      </p:sp>
      <p:sp>
        <p:nvSpPr>
          <p:cNvPr id="12" name="Text Placeholder 5">
            <a:extLst>
              <a:ext uri="{FF2B5EF4-FFF2-40B4-BE49-F238E27FC236}">
                <a16:creationId xmlns:a16="http://schemas.microsoft.com/office/drawing/2014/main" id="{229D884F-8212-694B-BE22-B66C3AD5C3E8}"/>
              </a:ext>
            </a:extLst>
          </p:cNvPr>
          <p:cNvSpPr txBox="1">
            <a:spLocks/>
          </p:cNvSpPr>
          <p:nvPr/>
        </p:nvSpPr>
        <p:spPr>
          <a:xfrm>
            <a:off x="5225489" y="165107"/>
            <a:ext cx="1828800" cy="457200"/>
          </a:xfrm>
          <a:prstGeom prst="homePlate">
            <a:avLst>
              <a:gd name="adj" fmla="val 63836"/>
            </a:avLst>
          </a:prstGeom>
          <a:solidFill>
            <a:schemeClr val="accent5"/>
          </a:solidFill>
          <a:ln w="12700">
            <a:solidFill>
              <a:schemeClr val="bg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defTabSz="914400">
              <a:spcBef>
                <a:spcPts val="600"/>
              </a:spcBef>
              <a:buSzPct val="100000"/>
              <a:buNone/>
            </a:pPr>
            <a:r>
              <a:rPr lang="en-US" sz="900" b="1" dirty="0">
                <a:solidFill>
                  <a:schemeClr val="bg1"/>
                </a:solidFill>
                <a:ea typeface="+mn-ea"/>
                <a:cs typeface="+mn-cs"/>
              </a:rPr>
              <a:t>Feature </a:t>
            </a:r>
          </a:p>
          <a:p>
            <a:pPr marL="0" lvl="1" indent="0" algn="ctr" defTabSz="914400">
              <a:spcBef>
                <a:spcPts val="600"/>
              </a:spcBef>
              <a:buSzPct val="100000"/>
              <a:buNone/>
            </a:pPr>
            <a:r>
              <a:rPr lang="en-US" sz="900" b="1" dirty="0">
                <a:solidFill>
                  <a:schemeClr val="bg1"/>
                </a:solidFill>
                <a:ea typeface="+mn-ea"/>
                <a:cs typeface="+mn-cs"/>
              </a:rPr>
              <a:t>Vision Discussions</a:t>
            </a:r>
          </a:p>
        </p:txBody>
      </p:sp>
      <p:pic>
        <p:nvPicPr>
          <p:cNvPr id="14" name="Picture 13">
            <a:extLst>
              <a:ext uri="{FF2B5EF4-FFF2-40B4-BE49-F238E27FC236}">
                <a16:creationId xmlns:a16="http://schemas.microsoft.com/office/drawing/2014/main" id="{7069FBD1-905F-F24B-93B9-9A650A852976}"/>
              </a:ext>
            </a:extLst>
          </p:cNvPr>
          <p:cNvPicPr>
            <a:picLocks noChangeAspect="1"/>
          </p:cNvPicPr>
          <p:nvPr/>
        </p:nvPicPr>
        <p:blipFill>
          <a:blip r:embed="rId2"/>
          <a:stretch>
            <a:fillRect/>
          </a:stretch>
        </p:blipFill>
        <p:spPr>
          <a:xfrm>
            <a:off x="763821" y="3657607"/>
            <a:ext cx="393700" cy="381000"/>
          </a:xfrm>
          <a:prstGeom prst="rect">
            <a:avLst/>
          </a:prstGeom>
        </p:spPr>
      </p:pic>
      <p:sp>
        <p:nvSpPr>
          <p:cNvPr id="15" name="TextBox 14">
            <a:extLst>
              <a:ext uri="{FF2B5EF4-FFF2-40B4-BE49-F238E27FC236}">
                <a16:creationId xmlns:a16="http://schemas.microsoft.com/office/drawing/2014/main" id="{79BB8874-5637-9943-B7B1-ABE6E8F85EE2}"/>
              </a:ext>
            </a:extLst>
          </p:cNvPr>
          <p:cNvSpPr txBox="1"/>
          <p:nvPr/>
        </p:nvSpPr>
        <p:spPr>
          <a:xfrm>
            <a:off x="769582" y="3098480"/>
            <a:ext cx="3143980" cy="369332"/>
          </a:xfrm>
          <a:prstGeom prst="rect">
            <a:avLst/>
          </a:prstGeom>
          <a:noFill/>
        </p:spPr>
        <p:txBody>
          <a:bodyPr wrap="square" rtlCol="0">
            <a:spAutoFit/>
          </a:bodyPr>
          <a:lstStyle/>
          <a:p>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Key Takeaways:</a:t>
            </a:r>
            <a:endParaRPr lang="en-US" dirty="0">
              <a:solidFill>
                <a:schemeClr val="tx2"/>
              </a:solidFill>
            </a:endParaRPr>
          </a:p>
        </p:txBody>
      </p:sp>
      <p:sp>
        <p:nvSpPr>
          <p:cNvPr id="16" name="TextBox 15">
            <a:extLst>
              <a:ext uri="{FF2B5EF4-FFF2-40B4-BE49-F238E27FC236}">
                <a16:creationId xmlns:a16="http://schemas.microsoft.com/office/drawing/2014/main" id="{42997E13-DADB-1244-8E5F-ABF753FAF7FB}"/>
              </a:ext>
            </a:extLst>
          </p:cNvPr>
          <p:cNvSpPr txBox="1"/>
          <p:nvPr/>
        </p:nvSpPr>
        <p:spPr>
          <a:xfrm>
            <a:off x="1337083" y="3555719"/>
            <a:ext cx="8698792" cy="584775"/>
          </a:xfrm>
          <a:prstGeom prst="rect">
            <a:avLst/>
          </a:prstGeom>
          <a:noFill/>
        </p:spPr>
        <p:txBody>
          <a:bodyPr wrap="square" rtlCol="0">
            <a:spAutoFit/>
          </a:bodyPr>
          <a:lstStyle/>
          <a:p>
            <a:pPr eaLnBrk="0" fontAlgn="base" hangingPunct="0">
              <a:spcBef>
                <a:spcPct val="0"/>
              </a:spcBef>
              <a:spcAft>
                <a:spcPct val="0"/>
              </a:spcAft>
              <a:defRPr/>
            </a:pPr>
            <a:r>
              <a:rPr lang="en-US" sz="1600" kern="0" dirty="0">
                <a:solidFill>
                  <a:schemeClr val="tx2"/>
                </a:solidFill>
                <a:latin typeface="Tahoma"/>
              </a:rPr>
              <a:t>Communicate with technical solution lead if requirements change while reviewing and getting user stories signed off.</a:t>
            </a:r>
          </a:p>
        </p:txBody>
      </p:sp>
      <p:sp>
        <p:nvSpPr>
          <p:cNvPr id="17" name="TextBox 16">
            <a:extLst>
              <a:ext uri="{FF2B5EF4-FFF2-40B4-BE49-F238E27FC236}">
                <a16:creationId xmlns:a16="http://schemas.microsoft.com/office/drawing/2014/main" id="{C457C866-E3B4-8F40-B3BE-843731F3CBFF}"/>
              </a:ext>
            </a:extLst>
          </p:cNvPr>
          <p:cNvSpPr txBox="1"/>
          <p:nvPr/>
        </p:nvSpPr>
        <p:spPr>
          <a:xfrm>
            <a:off x="1337083" y="4445355"/>
            <a:ext cx="8378155" cy="584775"/>
          </a:xfrm>
          <a:prstGeom prst="rect">
            <a:avLst/>
          </a:prstGeom>
          <a:noFill/>
        </p:spPr>
        <p:txBody>
          <a:bodyPr wrap="square" rtlCol="0">
            <a:spAutoFit/>
          </a:bodyPr>
          <a:lstStyle/>
          <a:p>
            <a:pPr eaLnBrk="0" fontAlgn="base" hangingPunct="0">
              <a:spcBef>
                <a:spcPct val="0"/>
              </a:spcBef>
              <a:spcAft>
                <a:spcPct val="0"/>
              </a:spcAft>
              <a:defRPr/>
            </a:pPr>
            <a:r>
              <a:rPr lang="en-US" sz="1600" kern="0" dirty="0">
                <a:solidFill>
                  <a:schemeClr val="tx2"/>
                </a:solidFill>
                <a:latin typeface="Tahoma"/>
              </a:rPr>
              <a:t>Even though changes in requirements might appear to be small, they could have larger impacts on the design.</a:t>
            </a:r>
          </a:p>
        </p:txBody>
      </p:sp>
      <p:pic>
        <p:nvPicPr>
          <p:cNvPr id="18" name="Picture 17">
            <a:extLst>
              <a:ext uri="{FF2B5EF4-FFF2-40B4-BE49-F238E27FC236}">
                <a16:creationId xmlns:a16="http://schemas.microsoft.com/office/drawing/2014/main" id="{1D26A4CD-67CF-F748-A623-BCD9617CE510}"/>
              </a:ext>
            </a:extLst>
          </p:cNvPr>
          <p:cNvPicPr>
            <a:picLocks noChangeAspect="1"/>
          </p:cNvPicPr>
          <p:nvPr/>
        </p:nvPicPr>
        <p:blipFill>
          <a:blip r:embed="rId2"/>
          <a:stretch>
            <a:fillRect/>
          </a:stretch>
        </p:blipFill>
        <p:spPr>
          <a:xfrm>
            <a:off x="763821" y="4547243"/>
            <a:ext cx="393700" cy="381000"/>
          </a:xfrm>
          <a:prstGeom prst="rect">
            <a:avLst/>
          </a:prstGeom>
        </p:spPr>
      </p:pic>
      <p:sp>
        <p:nvSpPr>
          <p:cNvPr id="2" name="Rectangle 1">
            <a:extLst>
              <a:ext uri="{FF2B5EF4-FFF2-40B4-BE49-F238E27FC236}">
                <a16:creationId xmlns:a16="http://schemas.microsoft.com/office/drawing/2014/main" id="{A4F8EA22-D76B-0B40-867D-F93DE11DDFD2}"/>
              </a:ext>
            </a:extLst>
          </p:cNvPr>
          <p:cNvSpPr/>
          <p:nvPr/>
        </p:nvSpPr>
        <p:spPr>
          <a:xfrm>
            <a:off x="1337084" y="5334991"/>
            <a:ext cx="8378154" cy="584775"/>
          </a:xfrm>
          <a:prstGeom prst="rect">
            <a:avLst/>
          </a:prstGeom>
        </p:spPr>
        <p:txBody>
          <a:bodyPr wrap="square">
            <a:spAutoFit/>
          </a:bodyPr>
          <a:lstStyle/>
          <a:p>
            <a:pPr eaLnBrk="0" fontAlgn="base" hangingPunct="0">
              <a:spcBef>
                <a:spcPct val="0"/>
              </a:spcBef>
              <a:spcAft>
                <a:spcPct val="0"/>
              </a:spcAft>
              <a:defRPr/>
            </a:pPr>
            <a:r>
              <a:rPr lang="en-US" sz="1600" kern="0" dirty="0">
                <a:solidFill>
                  <a:schemeClr val="tx2"/>
                </a:solidFill>
                <a:latin typeface="Tahoma"/>
              </a:rPr>
              <a:t>Ensure the PO reviews all acceptance criteria and understands that the scope of work is limited to the Acceptance Criteria. </a:t>
            </a:r>
          </a:p>
        </p:txBody>
      </p:sp>
      <p:pic>
        <p:nvPicPr>
          <p:cNvPr id="19" name="Picture 18">
            <a:extLst>
              <a:ext uri="{FF2B5EF4-FFF2-40B4-BE49-F238E27FC236}">
                <a16:creationId xmlns:a16="http://schemas.microsoft.com/office/drawing/2014/main" id="{BEE24A7B-B97B-3749-9955-4687B1D0A997}"/>
              </a:ext>
            </a:extLst>
          </p:cNvPr>
          <p:cNvPicPr>
            <a:picLocks noChangeAspect="1"/>
          </p:cNvPicPr>
          <p:nvPr/>
        </p:nvPicPr>
        <p:blipFill>
          <a:blip r:embed="rId2"/>
          <a:stretch>
            <a:fillRect/>
          </a:stretch>
        </p:blipFill>
        <p:spPr>
          <a:xfrm>
            <a:off x="763821" y="5436879"/>
            <a:ext cx="393700" cy="381000"/>
          </a:xfrm>
          <a:prstGeom prst="rect">
            <a:avLst/>
          </a:prstGeom>
        </p:spPr>
      </p:pic>
      <p:sp>
        <p:nvSpPr>
          <p:cNvPr id="20" name="Title 3">
            <a:extLst>
              <a:ext uri="{FF2B5EF4-FFF2-40B4-BE49-F238E27FC236}">
                <a16:creationId xmlns:a16="http://schemas.microsoft.com/office/drawing/2014/main" id="{32E20D34-B2CA-BB4A-9562-E948AF55C03D}"/>
              </a:ext>
            </a:extLst>
          </p:cNvPr>
          <p:cNvSpPr>
            <a:spLocks noGrp="1"/>
          </p:cNvSpPr>
          <p:nvPr>
            <p:ph type="title"/>
          </p:nvPr>
        </p:nvSpPr>
        <p:spPr>
          <a:xfrm>
            <a:off x="758446" y="821960"/>
            <a:ext cx="10675108" cy="879756"/>
          </a:xfrm>
        </p:spPr>
        <p:txBody>
          <a:bodyPr/>
          <a:lstStyle/>
          <a:p>
            <a:r>
              <a:rPr lang="en-US" sz="3600" dirty="0"/>
              <a:t>Authentication &amp; Verification Example</a:t>
            </a:r>
          </a:p>
        </p:txBody>
      </p:sp>
    </p:spTree>
    <p:extLst>
      <p:ext uri="{BB962C8B-B14F-4D97-AF65-F5344CB8AC3E}">
        <p14:creationId xmlns:p14="http://schemas.microsoft.com/office/powerpoint/2010/main" val="426603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5DBD4A-BAE9-E04F-AF02-A12C834B41F6}"/>
              </a:ext>
            </a:extLst>
          </p:cNvPr>
          <p:cNvSpPr/>
          <p:nvPr/>
        </p:nvSpPr>
        <p:spPr>
          <a:xfrm>
            <a:off x="5451597" y="670196"/>
            <a:ext cx="6096000" cy="1615827"/>
          </a:xfrm>
          <a:prstGeom prst="rect">
            <a:avLst/>
          </a:prstGeom>
        </p:spPr>
        <p:txBody>
          <a:bodyPr>
            <a:spAutoFit/>
          </a:bodyPr>
          <a:lstStyle/>
          <a:p>
            <a:pPr>
              <a:spcAft>
                <a:spcPts val="600"/>
              </a:spcAft>
            </a:pPr>
            <a:r>
              <a:rPr lang="en-US" sz="1400" b="1" dirty="0">
                <a:solidFill>
                  <a:schemeClr val="tx2"/>
                </a:solidFill>
              </a:rPr>
              <a:t>Name: </a:t>
            </a:r>
            <a:r>
              <a:rPr lang="en-US" sz="1400" dirty="0">
                <a:solidFill>
                  <a:schemeClr val="tx2"/>
                </a:solidFill>
              </a:rPr>
              <a:t>Interaction Screen AG.3 (Business Rules/Logic)</a:t>
            </a:r>
          </a:p>
          <a:p>
            <a:r>
              <a:rPr lang="en-US" sz="1400" b="1" dirty="0">
                <a:solidFill>
                  <a:schemeClr val="tx2"/>
                </a:solidFill>
              </a:rPr>
              <a:t>Description: </a:t>
            </a:r>
          </a:p>
          <a:p>
            <a:r>
              <a:rPr lang="en-US" sz="1200" b="1" dirty="0">
                <a:solidFill>
                  <a:schemeClr val="tx2"/>
                </a:solidFill>
              </a:rPr>
              <a:t>As</a:t>
            </a:r>
            <a:r>
              <a:rPr lang="en-US" sz="1200" dirty="0">
                <a:solidFill>
                  <a:schemeClr val="tx2"/>
                </a:solidFill>
              </a:rPr>
              <a:t> </a:t>
            </a:r>
            <a:r>
              <a:rPr lang="en-US" sz="1100" dirty="0">
                <a:solidFill>
                  <a:schemeClr val="tx2"/>
                </a:solidFill>
              </a:rPr>
              <a:t>a CSR, when manually verifying an Agent,</a:t>
            </a:r>
          </a:p>
          <a:p>
            <a:r>
              <a:rPr lang="en-US" sz="1200" b="1" dirty="0">
                <a:solidFill>
                  <a:schemeClr val="tx2"/>
                </a:solidFill>
              </a:rPr>
              <a:t>I want </a:t>
            </a:r>
            <a:r>
              <a:rPr lang="en-US" sz="1100" dirty="0"/>
              <a:t>to see a screen as depicted by Figure AG.3 in the attached PowerPoint file</a:t>
            </a:r>
            <a:r>
              <a:rPr lang="en-US" sz="1100" dirty="0">
                <a:solidFill>
                  <a:schemeClr val="tx2"/>
                </a:solidFill>
              </a:rPr>
              <a:t> with certain required fields and business logic,</a:t>
            </a:r>
          </a:p>
          <a:p>
            <a:pPr>
              <a:spcAft>
                <a:spcPts val="600"/>
              </a:spcAft>
            </a:pPr>
            <a:r>
              <a:rPr lang="en-US" sz="1200" b="1" dirty="0">
                <a:solidFill>
                  <a:schemeClr val="tx2"/>
                </a:solidFill>
              </a:rPr>
              <a:t>so that </a:t>
            </a:r>
            <a:r>
              <a:rPr lang="en-US" sz="1100" dirty="0">
                <a:solidFill>
                  <a:schemeClr val="tx2"/>
                </a:solidFill>
              </a:rPr>
              <a:t>I may verify the Agent according to Compliance requirements. </a:t>
            </a:r>
            <a:endParaRPr lang="en-US" sz="1400" dirty="0">
              <a:solidFill>
                <a:schemeClr val="tx2"/>
              </a:solidFill>
            </a:endParaRPr>
          </a:p>
          <a:p>
            <a:r>
              <a:rPr lang="en-US" sz="1400" b="1" dirty="0">
                <a:solidFill>
                  <a:schemeClr val="tx2"/>
                </a:solidFill>
              </a:rPr>
              <a:t>Acceptance Criteria:</a:t>
            </a:r>
          </a:p>
        </p:txBody>
      </p:sp>
      <p:sp>
        <p:nvSpPr>
          <p:cNvPr id="4" name="TextBox 3">
            <a:extLst>
              <a:ext uri="{FF2B5EF4-FFF2-40B4-BE49-F238E27FC236}">
                <a16:creationId xmlns:a16="http://schemas.microsoft.com/office/drawing/2014/main" id="{7B985812-3B6E-1F42-B35C-CE286D218894}"/>
              </a:ext>
            </a:extLst>
          </p:cNvPr>
          <p:cNvSpPr txBox="1"/>
          <p:nvPr/>
        </p:nvSpPr>
        <p:spPr>
          <a:xfrm>
            <a:off x="5451597" y="2184608"/>
            <a:ext cx="6435090" cy="4539704"/>
          </a:xfrm>
          <a:prstGeom prst="rect">
            <a:avLst/>
          </a:prstGeom>
          <a:noFill/>
        </p:spPr>
        <p:txBody>
          <a:bodyPr wrap="square" rtlCol="0">
            <a:spAutoFit/>
          </a:bodyPr>
          <a:lstStyle/>
          <a:p>
            <a:r>
              <a:rPr lang="en-US" sz="1200" b="1" dirty="0">
                <a:solidFill>
                  <a:schemeClr val="tx2"/>
                </a:solidFill>
              </a:rPr>
              <a:t>GIVEN</a:t>
            </a:r>
            <a:r>
              <a:rPr lang="en-US" sz="1200" dirty="0">
                <a:solidFill>
                  <a:schemeClr val="tx2"/>
                </a:solidFill>
              </a:rPr>
              <a:t> </a:t>
            </a:r>
            <a:r>
              <a:rPr lang="en-US" sz="1100" dirty="0"/>
              <a:t>a CSR (Customer Service Profile or Customer Service Leadership Profile) has entered an "Agent Code" in AG.1 and clicked “Next”, and an agent record exists in Salesforce,</a:t>
            </a:r>
          </a:p>
          <a:p>
            <a:r>
              <a:rPr lang="en-US" sz="1200" b="1" dirty="0">
                <a:solidFill>
                  <a:schemeClr val="tx2"/>
                </a:solidFill>
              </a:rPr>
              <a:t>WHEN</a:t>
            </a:r>
            <a:r>
              <a:rPr lang="en-US" sz="1200" dirty="0">
                <a:solidFill>
                  <a:schemeClr val="tx2"/>
                </a:solidFill>
              </a:rPr>
              <a:t> </a:t>
            </a:r>
            <a:r>
              <a:rPr lang="en-US" sz="1100" dirty="0"/>
              <a:t>the CSR is navigated to AG.3 and proceeds to verify the Agent,</a:t>
            </a:r>
            <a:endParaRPr lang="en-US" sz="1100" dirty="0">
              <a:solidFill>
                <a:schemeClr val="tx2"/>
              </a:solidFill>
            </a:endParaRPr>
          </a:p>
          <a:p>
            <a:r>
              <a:rPr lang="en-US" sz="1200" b="1" dirty="0">
                <a:solidFill>
                  <a:schemeClr val="tx2"/>
                </a:solidFill>
              </a:rPr>
              <a:t>THEN</a:t>
            </a:r>
            <a:r>
              <a:rPr lang="en-US" sz="1200" dirty="0">
                <a:solidFill>
                  <a:schemeClr val="tx2"/>
                </a:solidFill>
              </a:rPr>
              <a:t> </a:t>
            </a:r>
            <a:r>
              <a:rPr lang="en-US" sz="1100" dirty="0"/>
              <a:t>the CSR should see a screen as depicted by Figure AG.3 in the attached PowerPoint file with the following rules/logic:</a:t>
            </a:r>
          </a:p>
          <a:p>
            <a:pPr marL="171450" indent="-171450">
              <a:buFont typeface="Arial" panose="020B0604020202020204" pitchFamily="34" charset="0"/>
              <a:buChar char="•"/>
            </a:pPr>
            <a:r>
              <a:rPr lang="en-US" sz="1100" dirty="0"/>
              <a:t>The Agent Name and Agent Code will be auto-populated based on the Agent record in Salesforce.</a:t>
            </a:r>
          </a:p>
          <a:p>
            <a:pPr marL="171450" indent="-171450">
              <a:buFont typeface="Arial" panose="020B0604020202020204" pitchFamily="34" charset="0"/>
              <a:buChar char="•"/>
            </a:pPr>
            <a:r>
              <a:rPr lang="en-US" sz="1100" dirty="0"/>
              <a:t>The CSR should be able to manually select either the green check or red x next to the Agent Name and Agent Code field.</a:t>
            </a:r>
          </a:p>
          <a:p>
            <a:pPr marL="171450" indent="-171450">
              <a:buFont typeface="Arial" panose="020B0604020202020204" pitchFamily="34" charset="0"/>
              <a:buChar char="•"/>
            </a:pPr>
            <a:r>
              <a:rPr lang="en-US" sz="1100" dirty="0"/>
              <a:t>The CSR must select the “Agent” or “Assistant” checkbox, if the CSR selects Assistant, then the CSR can optionally enter in the caller name (Caller Name field will be editable only if “Assistant’ is checked).</a:t>
            </a:r>
          </a:p>
          <a:p>
            <a:pPr marL="171450" indent="-171450">
              <a:buFont typeface="Arial" panose="020B0604020202020204" pitchFamily="34" charset="0"/>
              <a:buChar char="•"/>
            </a:pPr>
            <a:r>
              <a:rPr lang="en-US" sz="1100" dirty="0"/>
              <a:t>The CSR should be able to manually populate the Policy Number field and SSN field</a:t>
            </a:r>
          </a:p>
          <a:p>
            <a:pPr marL="171450" lvl="1" indent="-171450">
              <a:spcBef>
                <a:spcPts val="0"/>
              </a:spcBef>
              <a:buFont typeface="Arial" panose="020B0604020202020204" pitchFamily="34" charset="0"/>
              <a:buChar char="•"/>
            </a:pPr>
            <a:r>
              <a:rPr lang="en-US" sz="1100" dirty="0"/>
              <a:t>The CSR will be able to successfully Verify the Agent if all of the following are true:</a:t>
            </a:r>
          </a:p>
          <a:p>
            <a:pPr indent="-457200"/>
            <a:r>
              <a:rPr lang="en-US" sz="1100" dirty="0"/>
              <a:t>	(1 and 2 and 3):</a:t>
            </a:r>
          </a:p>
          <a:p>
            <a:pPr marL="685800" lvl="2" indent="-228600">
              <a:buFont typeface="+mj-lt"/>
              <a:buAutoNum type="arabicParenR"/>
            </a:pPr>
            <a:r>
              <a:rPr lang="en-US" sz="1100" dirty="0"/>
              <a:t>Agent Name and Agent Code are checked as Verified</a:t>
            </a:r>
          </a:p>
          <a:p>
            <a:pPr marL="685800" lvl="2" indent="-228600">
              <a:buFont typeface="+mj-lt"/>
              <a:buAutoNum type="arabicParenR"/>
            </a:pPr>
            <a:r>
              <a:rPr lang="en-US" sz="1100" dirty="0"/>
              <a:t>Agent or Assistant is checked</a:t>
            </a:r>
          </a:p>
          <a:p>
            <a:pPr marL="685800" lvl="2" indent="-228600">
              <a:buFont typeface="+mj-lt"/>
              <a:buAutoNum type="arabicParenR"/>
            </a:pPr>
            <a:r>
              <a:rPr lang="en-US" sz="1100" dirty="0"/>
              <a:t>Policy Number and/or SSN is populated</a:t>
            </a:r>
          </a:p>
          <a:p>
            <a:pPr marL="228600" lvl="1" indent="-228600">
              <a:buFont typeface="Arial" panose="020B0604020202020204" pitchFamily="34" charset="0"/>
              <a:buChar char="•"/>
            </a:pPr>
            <a:r>
              <a:rPr lang="en-US" sz="1100" dirty="0"/>
              <a:t>Clicking Verify (successful verification) will close the interaction screen and the Agent record will open in a new tab and the Type field on the Customer Interaction record associated to the Agent will be updated with “Pass”.</a:t>
            </a:r>
          </a:p>
          <a:p>
            <a:pPr marL="228600" lvl="1" indent="-228600">
              <a:buFont typeface="Arial" panose="020B0604020202020204" pitchFamily="34" charset="0"/>
              <a:buChar char="•"/>
            </a:pPr>
            <a:r>
              <a:rPr lang="en-US" sz="1100" dirty="0"/>
              <a:t>Clicking Verify (unsuccessful/required fields not populated) error messages covered under USXXXXXX.</a:t>
            </a:r>
          </a:p>
          <a:p>
            <a:pPr marL="228600" lvl="1" indent="-228600">
              <a:buFont typeface="Arial" panose="020B0604020202020204" pitchFamily="34" charset="0"/>
              <a:buChar char="•"/>
            </a:pPr>
            <a:r>
              <a:rPr lang="en-US" sz="1100" dirty="0"/>
              <a:t>Clicking Fail will close the interaction screen, and the Type field on the Customer Interaction record associated to the agent will be updated with “Fail”.</a:t>
            </a:r>
          </a:p>
          <a:p>
            <a:pPr marL="228600" lvl="1" indent="-228600">
              <a:buFont typeface="Arial" panose="020B0604020202020204" pitchFamily="34" charset="0"/>
              <a:buChar char="•"/>
            </a:pPr>
            <a:r>
              <a:rPr lang="en-US" sz="1100" dirty="0"/>
              <a:t>Clicking Back will return the CSR to AG.1.</a:t>
            </a:r>
          </a:p>
        </p:txBody>
      </p:sp>
      <p:sp>
        <p:nvSpPr>
          <p:cNvPr id="6" name="Title 1">
            <a:extLst>
              <a:ext uri="{FF2B5EF4-FFF2-40B4-BE49-F238E27FC236}">
                <a16:creationId xmlns:a16="http://schemas.microsoft.com/office/drawing/2014/main" id="{C808BC66-F451-E440-A254-912DDEEAC189}"/>
              </a:ext>
            </a:extLst>
          </p:cNvPr>
          <p:cNvSpPr>
            <a:spLocks noGrp="1"/>
          </p:cNvSpPr>
          <p:nvPr>
            <p:ph type="title"/>
          </p:nvPr>
        </p:nvSpPr>
        <p:spPr>
          <a:xfrm>
            <a:off x="613363" y="176900"/>
            <a:ext cx="11071907" cy="469027"/>
          </a:xfrm>
        </p:spPr>
        <p:txBody>
          <a:bodyPr/>
          <a:lstStyle/>
          <a:p>
            <a:r>
              <a:rPr lang="en-US" sz="3600" dirty="0"/>
              <a:t>NY Life: Hands-On Exercise</a:t>
            </a:r>
          </a:p>
        </p:txBody>
      </p:sp>
      <p:sp>
        <p:nvSpPr>
          <p:cNvPr id="7" name="Rectangle 6">
            <a:extLst>
              <a:ext uri="{FF2B5EF4-FFF2-40B4-BE49-F238E27FC236}">
                <a16:creationId xmlns:a16="http://schemas.microsoft.com/office/drawing/2014/main" id="{DA82D92D-A1FF-B94F-9588-77A99A2402CC}"/>
              </a:ext>
            </a:extLst>
          </p:cNvPr>
          <p:cNvSpPr/>
          <p:nvPr/>
        </p:nvSpPr>
        <p:spPr>
          <a:xfrm>
            <a:off x="1585138" y="1443986"/>
            <a:ext cx="2635624" cy="315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a:spcBef>
                <a:spcPts val="600"/>
              </a:spcBef>
            </a:pPr>
            <a:r>
              <a:rPr lang="en-US" sz="1400" b="1" dirty="0">
                <a:solidFill>
                  <a:schemeClr val="tx2"/>
                </a:solidFill>
              </a:rPr>
              <a:t>Figure AG.3</a:t>
            </a:r>
          </a:p>
        </p:txBody>
      </p:sp>
      <p:sp>
        <p:nvSpPr>
          <p:cNvPr id="8" name="Rectangle 7">
            <a:extLst>
              <a:ext uri="{FF2B5EF4-FFF2-40B4-BE49-F238E27FC236}">
                <a16:creationId xmlns:a16="http://schemas.microsoft.com/office/drawing/2014/main" id="{EAADDE9B-1654-0945-A140-E5AC9555CB43}"/>
              </a:ext>
            </a:extLst>
          </p:cNvPr>
          <p:cNvSpPr/>
          <p:nvPr/>
        </p:nvSpPr>
        <p:spPr>
          <a:xfrm>
            <a:off x="1585138" y="1780202"/>
            <a:ext cx="2635624" cy="317350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Rectangle 8">
            <a:extLst>
              <a:ext uri="{FF2B5EF4-FFF2-40B4-BE49-F238E27FC236}">
                <a16:creationId xmlns:a16="http://schemas.microsoft.com/office/drawing/2014/main" id="{CBD0202B-A7B7-3B47-84AF-799919328D32}"/>
              </a:ext>
            </a:extLst>
          </p:cNvPr>
          <p:cNvSpPr/>
          <p:nvPr/>
        </p:nvSpPr>
        <p:spPr>
          <a:xfrm>
            <a:off x="1607013" y="1777185"/>
            <a:ext cx="2635624" cy="3179540"/>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0" name="Rectangle 9">
            <a:extLst>
              <a:ext uri="{FF2B5EF4-FFF2-40B4-BE49-F238E27FC236}">
                <a16:creationId xmlns:a16="http://schemas.microsoft.com/office/drawing/2014/main" id="{4FEF3A7D-74F3-6E4B-A485-7869B891EEEC}"/>
              </a:ext>
            </a:extLst>
          </p:cNvPr>
          <p:cNvSpPr/>
          <p:nvPr/>
        </p:nvSpPr>
        <p:spPr>
          <a:xfrm>
            <a:off x="2264126" y="1797362"/>
            <a:ext cx="1316736" cy="2848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u="sng" dirty="0">
                <a:solidFill>
                  <a:schemeClr val="tx1"/>
                </a:solidFill>
              </a:rPr>
              <a:t>AGENT</a:t>
            </a:r>
          </a:p>
        </p:txBody>
      </p:sp>
      <p:grpSp>
        <p:nvGrpSpPr>
          <p:cNvPr id="11" name="Group 10">
            <a:extLst>
              <a:ext uri="{FF2B5EF4-FFF2-40B4-BE49-F238E27FC236}">
                <a16:creationId xmlns:a16="http://schemas.microsoft.com/office/drawing/2014/main" id="{0FE6A986-12F0-6F4F-A836-E6D4EC775E5A}"/>
              </a:ext>
            </a:extLst>
          </p:cNvPr>
          <p:cNvGrpSpPr/>
          <p:nvPr/>
        </p:nvGrpSpPr>
        <p:grpSpPr>
          <a:xfrm>
            <a:off x="2530308" y="4584535"/>
            <a:ext cx="1612255" cy="299984"/>
            <a:chOff x="7231127" y="4256957"/>
            <a:chExt cx="1612255" cy="299984"/>
          </a:xfrm>
        </p:grpSpPr>
        <p:sp>
          <p:nvSpPr>
            <p:cNvPr id="12" name="Rounded Rectangle 11">
              <a:extLst>
                <a:ext uri="{FF2B5EF4-FFF2-40B4-BE49-F238E27FC236}">
                  <a16:creationId xmlns:a16="http://schemas.microsoft.com/office/drawing/2014/main" id="{F6276259-7DB5-8142-AD10-7D4A8C3F5C40}"/>
                </a:ext>
              </a:extLst>
            </p:cNvPr>
            <p:cNvSpPr/>
            <p:nvPr/>
          </p:nvSpPr>
          <p:spPr>
            <a:xfrm>
              <a:off x="7231127" y="4256957"/>
              <a:ext cx="731520" cy="299984"/>
            </a:xfrm>
            <a:prstGeom prst="roundRect">
              <a:avLst/>
            </a:prstGeom>
            <a:solidFill>
              <a:srgbClr val="C0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a:spcBef>
                  <a:spcPts val="600"/>
                </a:spcBef>
              </a:pPr>
              <a:r>
                <a:rPr lang="en-US" sz="1100" dirty="0">
                  <a:solidFill>
                    <a:schemeClr val="tx1"/>
                  </a:solidFill>
                </a:rPr>
                <a:t>Fail</a:t>
              </a:r>
            </a:p>
          </p:txBody>
        </p:sp>
        <p:sp>
          <p:nvSpPr>
            <p:cNvPr id="13" name="Rounded Rectangle 12">
              <a:extLst>
                <a:ext uri="{FF2B5EF4-FFF2-40B4-BE49-F238E27FC236}">
                  <a16:creationId xmlns:a16="http://schemas.microsoft.com/office/drawing/2014/main" id="{0C30650B-2AED-924F-AB04-D1CB4ED1D734}"/>
                </a:ext>
              </a:extLst>
            </p:cNvPr>
            <p:cNvSpPr/>
            <p:nvPr/>
          </p:nvSpPr>
          <p:spPr>
            <a:xfrm>
              <a:off x="8111862" y="4256957"/>
              <a:ext cx="731520" cy="299984"/>
            </a:xfrm>
            <a:prstGeom prst="roundRect">
              <a:avLst/>
            </a:prstGeom>
            <a:solidFill>
              <a:srgbClr val="C0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a:spcBef>
                  <a:spcPts val="600"/>
                </a:spcBef>
              </a:pPr>
              <a:r>
                <a:rPr lang="en-US" sz="1100" dirty="0">
                  <a:solidFill>
                    <a:schemeClr val="tx1"/>
                  </a:solidFill>
                </a:rPr>
                <a:t>Verify</a:t>
              </a:r>
            </a:p>
          </p:txBody>
        </p:sp>
      </p:grpSp>
      <p:sp>
        <p:nvSpPr>
          <p:cNvPr id="14" name="Rectangle 13">
            <a:extLst>
              <a:ext uri="{FF2B5EF4-FFF2-40B4-BE49-F238E27FC236}">
                <a16:creationId xmlns:a16="http://schemas.microsoft.com/office/drawing/2014/main" id="{35E2DFF4-098D-2443-8CE7-6262B16054E8}"/>
              </a:ext>
            </a:extLst>
          </p:cNvPr>
          <p:cNvSpPr/>
          <p:nvPr/>
        </p:nvSpPr>
        <p:spPr>
          <a:xfrm>
            <a:off x="1567641" y="3193845"/>
            <a:ext cx="739474" cy="318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spcBef>
                <a:spcPts val="600"/>
              </a:spcBef>
            </a:pPr>
            <a:r>
              <a:rPr lang="en-US" sz="1100" b="1" dirty="0">
                <a:solidFill>
                  <a:schemeClr val="tx1"/>
                </a:solidFill>
              </a:rPr>
              <a:t>Caller Name</a:t>
            </a:r>
            <a:endParaRPr lang="en-US" sz="1100" i="1" dirty="0">
              <a:solidFill>
                <a:schemeClr val="tx1"/>
              </a:solidFill>
            </a:endParaRPr>
          </a:p>
        </p:txBody>
      </p:sp>
      <p:sp>
        <p:nvSpPr>
          <p:cNvPr id="15" name="Rectangle 14">
            <a:extLst>
              <a:ext uri="{FF2B5EF4-FFF2-40B4-BE49-F238E27FC236}">
                <a16:creationId xmlns:a16="http://schemas.microsoft.com/office/drawing/2014/main" id="{AD20273D-DA8E-744A-9541-448494D68BB5}"/>
              </a:ext>
            </a:extLst>
          </p:cNvPr>
          <p:cNvSpPr/>
          <p:nvPr/>
        </p:nvSpPr>
        <p:spPr>
          <a:xfrm>
            <a:off x="2356007" y="3238549"/>
            <a:ext cx="1855349" cy="29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spcBef>
                <a:spcPts val="600"/>
              </a:spcBef>
            </a:pPr>
            <a:r>
              <a:rPr lang="en-US" sz="1100" i="1" dirty="0">
                <a:solidFill>
                  <a:schemeClr val="bg1">
                    <a:lumMod val="75000"/>
                  </a:schemeClr>
                </a:solidFill>
              </a:rPr>
              <a:t>Optional</a:t>
            </a:r>
          </a:p>
        </p:txBody>
      </p:sp>
      <p:sp>
        <p:nvSpPr>
          <p:cNvPr id="16" name="Rectangle 15">
            <a:extLst>
              <a:ext uri="{FF2B5EF4-FFF2-40B4-BE49-F238E27FC236}">
                <a16:creationId xmlns:a16="http://schemas.microsoft.com/office/drawing/2014/main" id="{40E59540-1A74-1844-AFB8-5178468AC172}"/>
              </a:ext>
            </a:extLst>
          </p:cNvPr>
          <p:cNvSpPr/>
          <p:nvPr/>
        </p:nvSpPr>
        <p:spPr>
          <a:xfrm>
            <a:off x="2345025" y="3852372"/>
            <a:ext cx="1855349" cy="29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spcBef>
                <a:spcPts val="600"/>
              </a:spcBef>
            </a:pPr>
            <a:endParaRPr lang="en-US" sz="1100" i="1" dirty="0">
              <a:solidFill>
                <a:srgbClr val="FF0000"/>
              </a:solidFill>
            </a:endParaRPr>
          </a:p>
        </p:txBody>
      </p:sp>
      <p:cxnSp>
        <p:nvCxnSpPr>
          <p:cNvPr id="17" name="Straight Connector 16">
            <a:extLst>
              <a:ext uri="{FF2B5EF4-FFF2-40B4-BE49-F238E27FC236}">
                <a16:creationId xmlns:a16="http://schemas.microsoft.com/office/drawing/2014/main" id="{48AFAF6C-D420-794C-9C5D-9A6BF3474172}"/>
              </a:ext>
            </a:extLst>
          </p:cNvPr>
          <p:cNvCxnSpPr/>
          <p:nvPr/>
        </p:nvCxnSpPr>
        <p:spPr>
          <a:xfrm flipV="1">
            <a:off x="1725513" y="2826722"/>
            <a:ext cx="239396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4E49DF3-7D8D-6A49-AE0B-012CFB1BE558}"/>
              </a:ext>
            </a:extLst>
          </p:cNvPr>
          <p:cNvSpPr/>
          <p:nvPr/>
        </p:nvSpPr>
        <p:spPr>
          <a:xfrm>
            <a:off x="2345025" y="2470437"/>
            <a:ext cx="1316736" cy="292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spcBef>
                <a:spcPts val="600"/>
              </a:spcBef>
            </a:pPr>
            <a:r>
              <a:rPr lang="en-US" sz="1100" dirty="0">
                <a:solidFill>
                  <a:schemeClr val="tx1"/>
                </a:solidFill>
              </a:rPr>
              <a:t>Auto-populated</a:t>
            </a:r>
          </a:p>
        </p:txBody>
      </p:sp>
      <p:sp>
        <p:nvSpPr>
          <p:cNvPr id="19" name="Oval 18">
            <a:extLst>
              <a:ext uri="{FF2B5EF4-FFF2-40B4-BE49-F238E27FC236}">
                <a16:creationId xmlns:a16="http://schemas.microsoft.com/office/drawing/2014/main" id="{DE66BBEC-4C0C-6448-B31B-2F0581D015EB}"/>
              </a:ext>
            </a:extLst>
          </p:cNvPr>
          <p:cNvSpPr/>
          <p:nvPr/>
        </p:nvSpPr>
        <p:spPr>
          <a:xfrm>
            <a:off x="3703093" y="2476337"/>
            <a:ext cx="228600" cy="2286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X</a:t>
            </a:r>
          </a:p>
        </p:txBody>
      </p:sp>
      <p:sp>
        <p:nvSpPr>
          <p:cNvPr id="20" name="Oval 19">
            <a:extLst>
              <a:ext uri="{FF2B5EF4-FFF2-40B4-BE49-F238E27FC236}">
                <a16:creationId xmlns:a16="http://schemas.microsoft.com/office/drawing/2014/main" id="{FF979B33-2697-8A47-8FE7-4D9A4131A171}"/>
              </a:ext>
            </a:extLst>
          </p:cNvPr>
          <p:cNvSpPr/>
          <p:nvPr/>
        </p:nvSpPr>
        <p:spPr>
          <a:xfrm>
            <a:off x="3966028" y="2477851"/>
            <a:ext cx="228600" cy="228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Wingdings 2" panose="05020102010507070707" pitchFamily="18" charset="2"/>
              </a:rPr>
              <a:t>P</a:t>
            </a:r>
          </a:p>
        </p:txBody>
      </p:sp>
      <p:sp>
        <p:nvSpPr>
          <p:cNvPr id="21" name="Rectangle 20">
            <a:extLst>
              <a:ext uri="{FF2B5EF4-FFF2-40B4-BE49-F238E27FC236}">
                <a16:creationId xmlns:a16="http://schemas.microsoft.com/office/drawing/2014/main" id="{C43177E4-12C3-6140-870E-6260BB62D10C}"/>
              </a:ext>
            </a:extLst>
          </p:cNvPr>
          <p:cNvSpPr/>
          <p:nvPr/>
        </p:nvSpPr>
        <p:spPr>
          <a:xfrm>
            <a:off x="1568141" y="2482948"/>
            <a:ext cx="669866" cy="292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Bef>
                <a:spcPts val="600"/>
              </a:spcBef>
            </a:pPr>
            <a:r>
              <a:rPr lang="en-US" sz="1100" b="1" dirty="0">
                <a:solidFill>
                  <a:schemeClr val="tx1"/>
                </a:solidFill>
              </a:rPr>
              <a:t>Agent Code</a:t>
            </a:r>
          </a:p>
        </p:txBody>
      </p:sp>
      <p:sp>
        <p:nvSpPr>
          <p:cNvPr id="22" name="Rectangle 21">
            <a:extLst>
              <a:ext uri="{FF2B5EF4-FFF2-40B4-BE49-F238E27FC236}">
                <a16:creationId xmlns:a16="http://schemas.microsoft.com/office/drawing/2014/main" id="{683A30FF-B913-AE4D-B8FF-745A6AF6F516}"/>
              </a:ext>
            </a:extLst>
          </p:cNvPr>
          <p:cNvSpPr/>
          <p:nvPr/>
        </p:nvSpPr>
        <p:spPr>
          <a:xfrm>
            <a:off x="1568141" y="2102373"/>
            <a:ext cx="669866" cy="292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Bef>
                <a:spcPts val="600"/>
              </a:spcBef>
            </a:pPr>
            <a:r>
              <a:rPr lang="en-US" sz="1100" b="1" dirty="0">
                <a:solidFill>
                  <a:schemeClr val="tx1"/>
                </a:solidFill>
              </a:rPr>
              <a:t>Agent Name</a:t>
            </a:r>
          </a:p>
        </p:txBody>
      </p:sp>
      <p:sp>
        <p:nvSpPr>
          <p:cNvPr id="23" name="Oval 22">
            <a:extLst>
              <a:ext uri="{FF2B5EF4-FFF2-40B4-BE49-F238E27FC236}">
                <a16:creationId xmlns:a16="http://schemas.microsoft.com/office/drawing/2014/main" id="{001F0FD3-44F4-144B-8B1B-6B0865296B48}"/>
              </a:ext>
            </a:extLst>
          </p:cNvPr>
          <p:cNvSpPr/>
          <p:nvPr/>
        </p:nvSpPr>
        <p:spPr>
          <a:xfrm>
            <a:off x="3966255" y="2074212"/>
            <a:ext cx="228600" cy="2286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Wingdings 2" panose="05020102010507070707" pitchFamily="18" charset="2"/>
              </a:rPr>
              <a:t>P</a:t>
            </a:r>
          </a:p>
        </p:txBody>
      </p:sp>
      <p:sp>
        <p:nvSpPr>
          <p:cNvPr id="24" name="Oval 23">
            <a:extLst>
              <a:ext uri="{FF2B5EF4-FFF2-40B4-BE49-F238E27FC236}">
                <a16:creationId xmlns:a16="http://schemas.microsoft.com/office/drawing/2014/main" id="{B5A4E6E7-4DD0-594D-8183-1D4035068AF2}"/>
              </a:ext>
            </a:extLst>
          </p:cNvPr>
          <p:cNvSpPr/>
          <p:nvPr/>
        </p:nvSpPr>
        <p:spPr>
          <a:xfrm>
            <a:off x="3703093" y="2074212"/>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X</a:t>
            </a:r>
          </a:p>
        </p:txBody>
      </p:sp>
      <p:sp>
        <p:nvSpPr>
          <p:cNvPr id="25" name="Rectangle 24">
            <a:extLst>
              <a:ext uri="{FF2B5EF4-FFF2-40B4-BE49-F238E27FC236}">
                <a16:creationId xmlns:a16="http://schemas.microsoft.com/office/drawing/2014/main" id="{6AE22320-180F-3F47-9702-F5E3D374A724}"/>
              </a:ext>
            </a:extLst>
          </p:cNvPr>
          <p:cNvSpPr/>
          <p:nvPr/>
        </p:nvSpPr>
        <p:spPr>
          <a:xfrm>
            <a:off x="2345025" y="4185504"/>
            <a:ext cx="1855349" cy="29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spcBef>
                <a:spcPts val="600"/>
              </a:spcBef>
            </a:pPr>
            <a:endParaRPr lang="en-US" sz="1100" i="1" dirty="0">
              <a:solidFill>
                <a:schemeClr val="bg1">
                  <a:lumMod val="75000"/>
                </a:schemeClr>
              </a:solidFill>
            </a:endParaRPr>
          </a:p>
        </p:txBody>
      </p:sp>
      <p:sp>
        <p:nvSpPr>
          <p:cNvPr id="26" name="Rectangle 25">
            <a:extLst>
              <a:ext uri="{FF2B5EF4-FFF2-40B4-BE49-F238E27FC236}">
                <a16:creationId xmlns:a16="http://schemas.microsoft.com/office/drawing/2014/main" id="{54697005-5CC8-C445-9A6B-60C8C7EDDC7A}"/>
              </a:ext>
            </a:extLst>
          </p:cNvPr>
          <p:cNvSpPr/>
          <p:nvPr/>
        </p:nvSpPr>
        <p:spPr>
          <a:xfrm>
            <a:off x="1568141" y="4198696"/>
            <a:ext cx="669866" cy="292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Bef>
                <a:spcPts val="600"/>
              </a:spcBef>
            </a:pPr>
            <a:r>
              <a:rPr lang="en-US" sz="1100" b="1" dirty="0">
                <a:solidFill>
                  <a:schemeClr val="tx1"/>
                </a:solidFill>
              </a:rPr>
              <a:t>SSN</a:t>
            </a:r>
          </a:p>
        </p:txBody>
      </p:sp>
      <p:sp>
        <p:nvSpPr>
          <p:cNvPr id="27" name="Rectangle 26">
            <a:extLst>
              <a:ext uri="{FF2B5EF4-FFF2-40B4-BE49-F238E27FC236}">
                <a16:creationId xmlns:a16="http://schemas.microsoft.com/office/drawing/2014/main" id="{69D2D894-2025-7B4F-A551-AB010F0BC982}"/>
              </a:ext>
            </a:extLst>
          </p:cNvPr>
          <p:cNvSpPr/>
          <p:nvPr/>
        </p:nvSpPr>
        <p:spPr>
          <a:xfrm>
            <a:off x="3460112" y="2974396"/>
            <a:ext cx="137160" cy="137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a:spcBef>
                <a:spcPts val="600"/>
              </a:spcBef>
            </a:pPr>
            <a:endParaRPr lang="en-US" sz="1100" dirty="0">
              <a:solidFill>
                <a:sysClr val="windowText" lastClr="000000"/>
              </a:solidFill>
            </a:endParaRPr>
          </a:p>
        </p:txBody>
      </p:sp>
      <p:sp>
        <p:nvSpPr>
          <p:cNvPr id="28" name="Rectangle 27">
            <a:extLst>
              <a:ext uri="{FF2B5EF4-FFF2-40B4-BE49-F238E27FC236}">
                <a16:creationId xmlns:a16="http://schemas.microsoft.com/office/drawing/2014/main" id="{0B0C2292-2C41-5545-92F7-645FC6E8208C}"/>
              </a:ext>
            </a:extLst>
          </p:cNvPr>
          <p:cNvSpPr/>
          <p:nvPr/>
        </p:nvSpPr>
        <p:spPr>
          <a:xfrm>
            <a:off x="2356007" y="2969601"/>
            <a:ext cx="137160" cy="137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a:spcBef>
                <a:spcPts val="600"/>
              </a:spcBef>
            </a:pPr>
            <a:endParaRPr lang="en-US" sz="1100" dirty="0">
              <a:solidFill>
                <a:sysClr val="windowText" lastClr="000000"/>
              </a:solidFill>
            </a:endParaRPr>
          </a:p>
        </p:txBody>
      </p:sp>
      <p:sp>
        <p:nvSpPr>
          <p:cNvPr id="29" name="Rectangle 28">
            <a:extLst>
              <a:ext uri="{FF2B5EF4-FFF2-40B4-BE49-F238E27FC236}">
                <a16:creationId xmlns:a16="http://schemas.microsoft.com/office/drawing/2014/main" id="{15B10289-D317-CA47-BA6E-5E2C35476A77}"/>
              </a:ext>
            </a:extLst>
          </p:cNvPr>
          <p:cNvSpPr/>
          <p:nvPr/>
        </p:nvSpPr>
        <p:spPr>
          <a:xfrm>
            <a:off x="1576140" y="2926982"/>
            <a:ext cx="739474" cy="318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spcBef>
                <a:spcPts val="600"/>
              </a:spcBef>
            </a:pPr>
            <a:r>
              <a:rPr lang="en-US" sz="1100" b="1" dirty="0">
                <a:solidFill>
                  <a:schemeClr val="tx1"/>
                </a:solidFill>
              </a:rPr>
              <a:t>Agent</a:t>
            </a:r>
            <a:endParaRPr lang="en-US" sz="1100" i="1" dirty="0">
              <a:solidFill>
                <a:schemeClr val="tx1"/>
              </a:solidFill>
            </a:endParaRPr>
          </a:p>
        </p:txBody>
      </p:sp>
      <p:sp>
        <p:nvSpPr>
          <p:cNvPr id="30" name="Rectangle 29">
            <a:extLst>
              <a:ext uri="{FF2B5EF4-FFF2-40B4-BE49-F238E27FC236}">
                <a16:creationId xmlns:a16="http://schemas.microsoft.com/office/drawing/2014/main" id="{746E6B3D-DE65-A046-B00A-28E34B818A89}"/>
              </a:ext>
            </a:extLst>
          </p:cNvPr>
          <p:cNvSpPr/>
          <p:nvPr/>
        </p:nvSpPr>
        <p:spPr>
          <a:xfrm>
            <a:off x="2582059" y="2916625"/>
            <a:ext cx="861056" cy="318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spcBef>
                <a:spcPts val="600"/>
              </a:spcBef>
            </a:pPr>
            <a:r>
              <a:rPr lang="en-US" sz="1100" b="1" dirty="0">
                <a:solidFill>
                  <a:schemeClr val="tx1"/>
                </a:solidFill>
              </a:rPr>
              <a:t>Assistant</a:t>
            </a:r>
            <a:endParaRPr lang="en-US" sz="1100" i="1" dirty="0">
              <a:solidFill>
                <a:schemeClr val="tx1"/>
              </a:solidFill>
            </a:endParaRPr>
          </a:p>
        </p:txBody>
      </p:sp>
      <p:cxnSp>
        <p:nvCxnSpPr>
          <p:cNvPr id="31" name="Straight Connector 30">
            <a:extLst>
              <a:ext uri="{FF2B5EF4-FFF2-40B4-BE49-F238E27FC236}">
                <a16:creationId xmlns:a16="http://schemas.microsoft.com/office/drawing/2014/main" id="{8FC25BBA-0278-954A-8654-B45807D03A27}"/>
              </a:ext>
            </a:extLst>
          </p:cNvPr>
          <p:cNvCxnSpPr/>
          <p:nvPr/>
        </p:nvCxnSpPr>
        <p:spPr>
          <a:xfrm flipV="1">
            <a:off x="1741380" y="3640913"/>
            <a:ext cx="239396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16CDDDE-C466-BF4F-8432-043253C220E6}"/>
              </a:ext>
            </a:extLst>
          </p:cNvPr>
          <p:cNvSpPr/>
          <p:nvPr/>
        </p:nvSpPr>
        <p:spPr>
          <a:xfrm>
            <a:off x="2275726" y="3645364"/>
            <a:ext cx="902811" cy="215444"/>
          </a:xfrm>
          <a:prstGeom prst="rect">
            <a:avLst/>
          </a:prstGeom>
        </p:spPr>
        <p:txBody>
          <a:bodyPr wrap="none">
            <a:spAutoFit/>
          </a:bodyPr>
          <a:lstStyle/>
          <a:p>
            <a:pPr marL="0" lvl="1">
              <a:spcBef>
                <a:spcPts val="600"/>
              </a:spcBef>
            </a:pPr>
            <a:r>
              <a:rPr lang="en-US" sz="800" i="1" dirty="0"/>
              <a:t>Must enter one:</a:t>
            </a:r>
          </a:p>
        </p:txBody>
      </p:sp>
      <p:sp>
        <p:nvSpPr>
          <p:cNvPr id="33" name="Rectangle 32">
            <a:extLst>
              <a:ext uri="{FF2B5EF4-FFF2-40B4-BE49-F238E27FC236}">
                <a16:creationId xmlns:a16="http://schemas.microsoft.com/office/drawing/2014/main" id="{51853013-E71A-E245-8EED-F69A2EB0DC0D}"/>
              </a:ext>
            </a:extLst>
          </p:cNvPr>
          <p:cNvSpPr/>
          <p:nvPr/>
        </p:nvSpPr>
        <p:spPr>
          <a:xfrm>
            <a:off x="1650355" y="3754477"/>
            <a:ext cx="631006" cy="292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lvl="1">
              <a:spcBef>
                <a:spcPts val="600"/>
              </a:spcBef>
            </a:pPr>
            <a:r>
              <a:rPr lang="en-US" sz="1200" b="1" dirty="0">
                <a:solidFill>
                  <a:schemeClr val="tx1"/>
                </a:solidFill>
              </a:rPr>
              <a:t>Policy Number</a:t>
            </a:r>
          </a:p>
        </p:txBody>
      </p:sp>
      <p:sp>
        <p:nvSpPr>
          <p:cNvPr id="34" name="Rectangle 33">
            <a:extLst>
              <a:ext uri="{FF2B5EF4-FFF2-40B4-BE49-F238E27FC236}">
                <a16:creationId xmlns:a16="http://schemas.microsoft.com/office/drawing/2014/main" id="{EEF02DBF-BAF8-1743-94D9-74B178B3EE55}"/>
              </a:ext>
            </a:extLst>
          </p:cNvPr>
          <p:cNvSpPr/>
          <p:nvPr/>
        </p:nvSpPr>
        <p:spPr>
          <a:xfrm>
            <a:off x="2325889" y="2050165"/>
            <a:ext cx="1316736" cy="292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spcBef>
                <a:spcPts val="600"/>
              </a:spcBef>
            </a:pPr>
            <a:r>
              <a:rPr lang="en-US" sz="1100" dirty="0">
                <a:solidFill>
                  <a:schemeClr val="tx1"/>
                </a:solidFill>
              </a:rPr>
              <a:t>Auto-populated</a:t>
            </a:r>
          </a:p>
        </p:txBody>
      </p:sp>
      <p:sp>
        <p:nvSpPr>
          <p:cNvPr id="35" name="Rounded Rectangle 34">
            <a:extLst>
              <a:ext uri="{FF2B5EF4-FFF2-40B4-BE49-F238E27FC236}">
                <a16:creationId xmlns:a16="http://schemas.microsoft.com/office/drawing/2014/main" id="{EEC3DDDF-46B9-CE4D-9144-8795F2D8C8F0}"/>
              </a:ext>
            </a:extLst>
          </p:cNvPr>
          <p:cNvSpPr/>
          <p:nvPr/>
        </p:nvSpPr>
        <p:spPr>
          <a:xfrm>
            <a:off x="1647142" y="4591438"/>
            <a:ext cx="731520" cy="299984"/>
          </a:xfrm>
          <a:prstGeom prst="roundRect">
            <a:avLst/>
          </a:prstGeom>
          <a:solidFill>
            <a:srgbClr val="C0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a:spcBef>
                <a:spcPts val="600"/>
              </a:spcBef>
            </a:pPr>
            <a:r>
              <a:rPr lang="en-US" sz="1100" dirty="0">
                <a:solidFill>
                  <a:schemeClr val="tx1"/>
                </a:solidFill>
              </a:rPr>
              <a:t>Back</a:t>
            </a:r>
          </a:p>
        </p:txBody>
      </p:sp>
      <p:pic>
        <p:nvPicPr>
          <p:cNvPr id="36" name="Countdown Timer - PPT.mp4">
            <a:hlinkClick r:id="" action="ppaction://media"/>
            <a:extLst>
              <a:ext uri="{FF2B5EF4-FFF2-40B4-BE49-F238E27FC236}">
                <a16:creationId xmlns:a16="http://schemas.microsoft.com/office/drawing/2014/main" id="{548ABDDD-1D63-DE43-97CD-7D65DD03B2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90875" y="71746"/>
            <a:ext cx="1113443" cy="835082"/>
          </a:xfrm>
          <a:prstGeom prst="rect">
            <a:avLst/>
          </a:prstGeom>
        </p:spPr>
      </p:pic>
    </p:spTree>
    <p:extLst>
      <p:ext uri="{BB962C8B-B14F-4D97-AF65-F5344CB8AC3E}">
        <p14:creationId xmlns:p14="http://schemas.microsoft.com/office/powerpoint/2010/main" val="176418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785" fill="hold"/>
                                        <p:tgtEl>
                                          <p:spTgt spid="3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6"/>
                </p:tgtEl>
              </p:cMediaNode>
            </p:video>
            <p:seq concurrent="1" nextAc="seek">
              <p:cTn id="12" restart="whenNotActive" fill="hold" evtFilter="cancelBubble" nodeType="interactiveSeq">
                <p:stCondLst>
                  <p:cond evt="onClick" delay="0">
                    <p:tgtEl>
                      <p:spTgt spid="3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6"/>
                                        </p:tgtEl>
                                      </p:cBhvr>
                                    </p:cmd>
                                  </p:childTnLst>
                                </p:cTn>
                              </p:par>
                            </p:childTnLst>
                          </p:cTn>
                        </p:par>
                      </p:childTnLst>
                    </p:cTn>
                  </p:par>
                </p:childTnLst>
              </p:cTn>
              <p:nextCondLst>
                <p:cond evt="onClick" delay="0">
                  <p:tgtEl>
                    <p:spTgt spid="36"/>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363" y="519661"/>
            <a:ext cx="11071907" cy="1325563"/>
          </a:xfrm>
        </p:spPr>
        <p:txBody>
          <a:bodyPr/>
          <a:lstStyle/>
          <a:p>
            <a:r>
              <a:rPr lang="en-US" sz="3600" dirty="0"/>
              <a:t>Key takeaways</a:t>
            </a:r>
          </a:p>
        </p:txBody>
      </p:sp>
      <p:sp>
        <p:nvSpPr>
          <p:cNvPr id="81" name="Freeform 7"/>
          <p:cNvSpPr>
            <a:spLocks noEditPoints="1"/>
          </p:cNvSpPr>
          <p:nvPr/>
        </p:nvSpPr>
        <p:spPr bwMode="auto">
          <a:xfrm>
            <a:off x="4469129" y="575648"/>
            <a:ext cx="666751" cy="455101"/>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tx2"/>
          </a:solidFill>
          <a:ln>
            <a:noFill/>
          </a:ln>
        </p:spPr>
        <p:txBody>
          <a:bodyPr vert="horz" wrap="square" lIns="121920" tIns="60960" rIns="121920" bIns="60960" numCol="1" anchor="t" anchorCtr="0" compatLnSpc="1">
            <a:prstTxWarp prst="textNoShape">
              <a:avLst/>
            </a:prstTxWarp>
            <a:noAutofit/>
          </a:bodyPr>
          <a:lstStyle/>
          <a:p>
            <a:endParaRPr lang="en-US" sz="2400">
              <a:solidFill>
                <a:schemeClr val="tx2"/>
              </a:solidFill>
              <a:latin typeface="Arial"/>
              <a:cs typeface="Arial"/>
            </a:endParaRPr>
          </a:p>
        </p:txBody>
      </p:sp>
      <p:sp>
        <p:nvSpPr>
          <p:cNvPr id="27" name="TextBox 26">
            <a:extLst>
              <a:ext uri="{FF2B5EF4-FFF2-40B4-BE49-F238E27FC236}">
                <a16:creationId xmlns:a16="http://schemas.microsoft.com/office/drawing/2014/main" id="{3D96BC2A-3920-2544-85A7-D5613627EF59}"/>
              </a:ext>
            </a:extLst>
          </p:cNvPr>
          <p:cNvSpPr txBox="1"/>
          <p:nvPr/>
        </p:nvSpPr>
        <p:spPr>
          <a:xfrm>
            <a:off x="510493" y="1432015"/>
            <a:ext cx="7487091" cy="338554"/>
          </a:xfrm>
          <a:prstGeom prst="rect">
            <a:avLst/>
          </a:prstGeom>
          <a:noFill/>
        </p:spPr>
        <p:txBody>
          <a:bodyPr wrap="square" rtlCol="0">
            <a:spAutoFit/>
          </a:bodyPr>
          <a:lstStyle/>
          <a:p>
            <a:pPr marL="285750" indent="-285750">
              <a:buFont typeface="Arial" panose="020B0604020202020204" pitchFamily="34" charset="0"/>
              <a:buChar char="•"/>
            </a:pPr>
            <a:r>
              <a:rPr lang="en-US" sz="1600" kern="0" dirty="0">
                <a:solidFill>
                  <a:schemeClr val="tx2"/>
                </a:solidFill>
                <a:latin typeface="Tahoma"/>
              </a:rPr>
              <a:t>Ensure the Product Owner agrees to the Scope of the feature</a:t>
            </a:r>
          </a:p>
        </p:txBody>
      </p:sp>
      <p:sp>
        <p:nvSpPr>
          <p:cNvPr id="28" name="TextBox 27">
            <a:extLst>
              <a:ext uri="{FF2B5EF4-FFF2-40B4-BE49-F238E27FC236}">
                <a16:creationId xmlns:a16="http://schemas.microsoft.com/office/drawing/2014/main" id="{31722EFB-7260-4D4B-826E-269864757E52}"/>
              </a:ext>
            </a:extLst>
          </p:cNvPr>
          <p:cNvSpPr txBox="1"/>
          <p:nvPr/>
        </p:nvSpPr>
        <p:spPr>
          <a:xfrm>
            <a:off x="510490" y="1810751"/>
            <a:ext cx="9593683" cy="338554"/>
          </a:xfrm>
          <a:prstGeom prst="rect">
            <a:avLst/>
          </a:prstGeom>
          <a:noFill/>
        </p:spPr>
        <p:txBody>
          <a:bodyPr wrap="square" rtlCol="0">
            <a:spAutoFit/>
          </a:bodyPr>
          <a:lstStyle/>
          <a:p>
            <a:pPr marL="285750" indent="-285750">
              <a:buFont typeface="Arial" panose="020B0604020202020204" pitchFamily="34" charset="0"/>
              <a:buChar char="•"/>
            </a:pPr>
            <a:r>
              <a:rPr lang="en-US" sz="1600" kern="0" dirty="0">
                <a:solidFill>
                  <a:schemeClr val="tx2"/>
                </a:solidFill>
                <a:latin typeface="Tahoma"/>
              </a:rPr>
              <a:t>Ensure all dependencies and integration requirements are thought of and called out</a:t>
            </a:r>
            <a:endParaRPr lang="en-US" dirty="0">
              <a:solidFill>
                <a:schemeClr val="tx2"/>
              </a:solidFill>
            </a:endParaRPr>
          </a:p>
        </p:txBody>
      </p:sp>
      <p:sp>
        <p:nvSpPr>
          <p:cNvPr id="29" name="TextBox 28">
            <a:extLst>
              <a:ext uri="{FF2B5EF4-FFF2-40B4-BE49-F238E27FC236}">
                <a16:creationId xmlns:a16="http://schemas.microsoft.com/office/drawing/2014/main" id="{B49E3C7A-AC2B-DC4C-B931-82CB4CE00F76}"/>
              </a:ext>
            </a:extLst>
          </p:cNvPr>
          <p:cNvSpPr txBox="1"/>
          <p:nvPr/>
        </p:nvSpPr>
        <p:spPr>
          <a:xfrm>
            <a:off x="510491" y="2211955"/>
            <a:ext cx="8088977" cy="338554"/>
          </a:xfrm>
          <a:prstGeom prst="rect">
            <a:avLst/>
          </a:prstGeom>
          <a:noFill/>
        </p:spPr>
        <p:txBody>
          <a:bodyPr wrap="square" rtlCol="0">
            <a:spAutoFit/>
          </a:bodyPr>
          <a:lstStyle/>
          <a:p>
            <a:pPr marL="285750" indent="-285750">
              <a:buFont typeface="Arial" panose="020B0604020202020204" pitchFamily="34" charset="0"/>
              <a:buChar char="•"/>
            </a:pPr>
            <a:r>
              <a:rPr lang="en-US" sz="1600" kern="0" dirty="0">
                <a:solidFill>
                  <a:schemeClr val="tx2"/>
                </a:solidFill>
                <a:latin typeface="Tahoma"/>
              </a:rPr>
              <a:t>Ensure all teams needed to complete the feature are in agreement on the scope</a:t>
            </a:r>
          </a:p>
        </p:txBody>
      </p:sp>
      <p:sp>
        <p:nvSpPr>
          <p:cNvPr id="42" name="TextBox 41">
            <a:extLst>
              <a:ext uri="{FF2B5EF4-FFF2-40B4-BE49-F238E27FC236}">
                <a16:creationId xmlns:a16="http://schemas.microsoft.com/office/drawing/2014/main" id="{A10205BF-8B2B-234B-8B16-337E88D98213}"/>
              </a:ext>
            </a:extLst>
          </p:cNvPr>
          <p:cNvSpPr txBox="1"/>
          <p:nvPr/>
        </p:nvSpPr>
        <p:spPr>
          <a:xfrm>
            <a:off x="510493" y="2593487"/>
            <a:ext cx="7487091" cy="338554"/>
          </a:xfrm>
          <a:prstGeom prst="rect">
            <a:avLst/>
          </a:prstGeom>
          <a:noFill/>
        </p:spPr>
        <p:txBody>
          <a:bodyPr wrap="square" rtlCol="0">
            <a:spAutoFit/>
          </a:bodyPr>
          <a:lstStyle/>
          <a:p>
            <a:pPr marL="285750" indent="-285750">
              <a:buFont typeface="Arial" panose="020B0604020202020204" pitchFamily="34" charset="0"/>
              <a:buChar char="•"/>
            </a:pPr>
            <a:r>
              <a:rPr lang="en-US" sz="1600" kern="0" dirty="0">
                <a:solidFill>
                  <a:schemeClr val="tx2"/>
                </a:solidFill>
                <a:latin typeface="Tahoma"/>
              </a:rPr>
              <a:t>Ensure the Product Owner agrees to the end user group</a:t>
            </a:r>
            <a:endParaRPr lang="en-US" dirty="0">
              <a:solidFill>
                <a:schemeClr val="tx2"/>
              </a:solidFill>
            </a:endParaRPr>
          </a:p>
        </p:txBody>
      </p:sp>
      <p:sp>
        <p:nvSpPr>
          <p:cNvPr id="44" name="TextBox 43">
            <a:extLst>
              <a:ext uri="{FF2B5EF4-FFF2-40B4-BE49-F238E27FC236}">
                <a16:creationId xmlns:a16="http://schemas.microsoft.com/office/drawing/2014/main" id="{AA4882D0-2B5B-3846-878D-B9792142E400}"/>
              </a:ext>
            </a:extLst>
          </p:cNvPr>
          <p:cNvSpPr txBox="1"/>
          <p:nvPr/>
        </p:nvSpPr>
        <p:spPr>
          <a:xfrm>
            <a:off x="510491" y="2975019"/>
            <a:ext cx="10056673" cy="338554"/>
          </a:xfrm>
          <a:prstGeom prst="rect">
            <a:avLst/>
          </a:prstGeom>
          <a:noFill/>
        </p:spPr>
        <p:txBody>
          <a:bodyPr wrap="square" rtlCol="0">
            <a:spAutoFit/>
          </a:bodyPr>
          <a:lstStyle/>
          <a:p>
            <a:pPr marL="285750" indent="-285750">
              <a:buFont typeface="Arial" panose="020B0604020202020204" pitchFamily="34" charset="0"/>
              <a:buChar char="•"/>
            </a:pPr>
            <a:r>
              <a:rPr lang="en-US" sz="1600" kern="0" dirty="0">
                <a:solidFill>
                  <a:schemeClr val="tx2"/>
                </a:solidFill>
                <a:latin typeface="Tahoma"/>
              </a:rPr>
              <a:t>Ensure the main requirements of the end users are captured, as well as, current pain points and issues</a:t>
            </a:r>
          </a:p>
        </p:txBody>
      </p:sp>
      <p:sp>
        <p:nvSpPr>
          <p:cNvPr id="46" name="TextBox 45">
            <a:extLst>
              <a:ext uri="{FF2B5EF4-FFF2-40B4-BE49-F238E27FC236}">
                <a16:creationId xmlns:a16="http://schemas.microsoft.com/office/drawing/2014/main" id="{C15EB82B-5ACA-034E-B730-74D923237C8A}"/>
              </a:ext>
            </a:extLst>
          </p:cNvPr>
          <p:cNvSpPr txBox="1"/>
          <p:nvPr/>
        </p:nvSpPr>
        <p:spPr>
          <a:xfrm>
            <a:off x="510491" y="3358802"/>
            <a:ext cx="9454789" cy="338554"/>
          </a:xfrm>
          <a:prstGeom prst="rect">
            <a:avLst/>
          </a:prstGeom>
          <a:noFill/>
        </p:spPr>
        <p:txBody>
          <a:bodyPr wrap="square" rtlCol="0">
            <a:spAutoFit/>
          </a:bodyPr>
          <a:lstStyle/>
          <a:p>
            <a:pPr marL="285750" indent="-285750">
              <a:buFont typeface="Arial" panose="020B0604020202020204" pitchFamily="34" charset="0"/>
              <a:buChar char="•"/>
            </a:pPr>
            <a:r>
              <a:rPr lang="en-US" sz="1600" kern="0" dirty="0">
                <a:solidFill>
                  <a:schemeClr val="tx2"/>
                </a:solidFill>
                <a:latin typeface="Tahoma"/>
              </a:rPr>
              <a:t>Ensure the Product Owner agrees to the meeting cadence and the level of involvement needed</a:t>
            </a:r>
            <a:endParaRPr lang="en-US" dirty="0">
              <a:solidFill>
                <a:schemeClr val="tx2"/>
              </a:solidFill>
            </a:endParaRPr>
          </a:p>
        </p:txBody>
      </p:sp>
      <p:sp>
        <p:nvSpPr>
          <p:cNvPr id="48" name="TextBox 47">
            <a:extLst>
              <a:ext uri="{FF2B5EF4-FFF2-40B4-BE49-F238E27FC236}">
                <a16:creationId xmlns:a16="http://schemas.microsoft.com/office/drawing/2014/main" id="{E4A4F3CD-9453-4042-8D3A-E558DC40FBA0}"/>
              </a:ext>
            </a:extLst>
          </p:cNvPr>
          <p:cNvSpPr txBox="1"/>
          <p:nvPr/>
        </p:nvSpPr>
        <p:spPr>
          <a:xfrm>
            <a:off x="510491" y="3738083"/>
            <a:ext cx="10940207" cy="338554"/>
          </a:xfrm>
          <a:prstGeom prst="rect">
            <a:avLst/>
          </a:prstGeom>
          <a:noFill/>
        </p:spPr>
        <p:txBody>
          <a:bodyPr wrap="square" rtlCol="0">
            <a:spAutoFit/>
          </a:bodyPr>
          <a:lstStyle/>
          <a:p>
            <a:pPr marL="285750" indent="-285750">
              <a:buFont typeface="Arial" panose="020B0604020202020204" pitchFamily="34" charset="0"/>
              <a:buChar char="•"/>
            </a:pPr>
            <a:r>
              <a:rPr lang="en-US" sz="1600" kern="0" dirty="0">
                <a:solidFill>
                  <a:schemeClr val="tx2"/>
                </a:solidFill>
                <a:latin typeface="Tahoma"/>
              </a:rPr>
              <a:t>Ensure business SMEs and dependent teams also agree to level of involvement needed </a:t>
            </a:r>
          </a:p>
        </p:txBody>
      </p:sp>
      <p:sp>
        <p:nvSpPr>
          <p:cNvPr id="12" name="Rectangle 11">
            <a:extLst>
              <a:ext uri="{FF2B5EF4-FFF2-40B4-BE49-F238E27FC236}">
                <a16:creationId xmlns:a16="http://schemas.microsoft.com/office/drawing/2014/main" id="{10C87FB7-50BF-5C45-B19B-085DFBB8CC07}"/>
              </a:ext>
            </a:extLst>
          </p:cNvPr>
          <p:cNvSpPr/>
          <p:nvPr/>
        </p:nvSpPr>
        <p:spPr>
          <a:xfrm>
            <a:off x="510491" y="4117364"/>
            <a:ext cx="5218095" cy="338554"/>
          </a:xfrm>
          <a:prstGeom prst="rect">
            <a:avLst/>
          </a:prstGeom>
        </p:spPr>
        <p:txBody>
          <a:bodyPr wrap="none">
            <a:spAutoFit/>
          </a:bodyPr>
          <a:lstStyle/>
          <a:p>
            <a:pPr marL="285750" indent="-285750">
              <a:buFont typeface="Arial" panose="020B0604020202020204" pitchFamily="34" charset="0"/>
              <a:buChar char="•"/>
            </a:pPr>
            <a:r>
              <a:rPr lang="en-US" sz="1600" kern="0" dirty="0">
                <a:solidFill>
                  <a:schemeClr val="tx2"/>
                </a:solidFill>
                <a:latin typeface="Tahoma"/>
              </a:rPr>
              <a:t>Ensure the solution design is as detailed as possible </a:t>
            </a:r>
            <a:endParaRPr lang="en-US" sz="1600" dirty="0">
              <a:solidFill>
                <a:schemeClr val="tx2"/>
              </a:solidFill>
            </a:endParaRPr>
          </a:p>
        </p:txBody>
      </p:sp>
      <p:sp>
        <p:nvSpPr>
          <p:cNvPr id="13" name="Rectangle 12">
            <a:extLst>
              <a:ext uri="{FF2B5EF4-FFF2-40B4-BE49-F238E27FC236}">
                <a16:creationId xmlns:a16="http://schemas.microsoft.com/office/drawing/2014/main" id="{F615E1F2-06FA-1742-9670-31E3FA25F333}"/>
              </a:ext>
            </a:extLst>
          </p:cNvPr>
          <p:cNvSpPr/>
          <p:nvPr/>
        </p:nvSpPr>
        <p:spPr>
          <a:xfrm>
            <a:off x="510491" y="4496645"/>
            <a:ext cx="10554384" cy="584775"/>
          </a:xfrm>
          <a:prstGeom prst="rect">
            <a:avLst/>
          </a:prstGeom>
        </p:spPr>
        <p:txBody>
          <a:bodyPr wrap="square">
            <a:spAutoFit/>
          </a:bodyPr>
          <a:lstStyle/>
          <a:p>
            <a:pPr marL="285750" indent="-285750">
              <a:buFont typeface="Arial" panose="020B0604020202020204" pitchFamily="34" charset="0"/>
              <a:buChar char="•"/>
            </a:pPr>
            <a:r>
              <a:rPr lang="en-US" sz="1600" kern="0" dirty="0">
                <a:solidFill>
                  <a:schemeClr val="tx2"/>
                </a:solidFill>
                <a:latin typeface="Tahoma"/>
              </a:rPr>
              <a:t>Use the Vision slide, Detailed Process Flow, Persona slide, and Technical solution details to breakdown user stories</a:t>
            </a:r>
          </a:p>
        </p:txBody>
      </p:sp>
      <p:sp>
        <p:nvSpPr>
          <p:cNvPr id="14" name="Rectangle 13">
            <a:extLst>
              <a:ext uri="{FF2B5EF4-FFF2-40B4-BE49-F238E27FC236}">
                <a16:creationId xmlns:a16="http://schemas.microsoft.com/office/drawing/2014/main" id="{D5F5046E-685F-C846-9E37-489D2C529D1A}"/>
              </a:ext>
            </a:extLst>
          </p:cNvPr>
          <p:cNvSpPr/>
          <p:nvPr/>
        </p:nvSpPr>
        <p:spPr>
          <a:xfrm>
            <a:off x="510491" y="5122147"/>
            <a:ext cx="10554384" cy="338554"/>
          </a:xfrm>
          <a:prstGeom prst="rect">
            <a:avLst/>
          </a:prstGeom>
        </p:spPr>
        <p:txBody>
          <a:bodyPr wrap="square">
            <a:spAutoFit/>
          </a:bodyPr>
          <a:lstStyle/>
          <a:p>
            <a:pPr marL="285750" indent="-285750">
              <a:buFont typeface="Arial" panose="020B0604020202020204" pitchFamily="34" charset="0"/>
              <a:buChar char="•"/>
            </a:pPr>
            <a:r>
              <a:rPr lang="en-US" sz="1600" kern="0" dirty="0">
                <a:solidFill>
                  <a:schemeClr val="tx2"/>
                </a:solidFill>
                <a:latin typeface="Tahoma"/>
              </a:rPr>
              <a:t>Review the structure of how you plan to breakdown the user stories with the technical solution lead  </a:t>
            </a:r>
          </a:p>
        </p:txBody>
      </p:sp>
      <p:sp>
        <p:nvSpPr>
          <p:cNvPr id="16" name="Rectangle 15">
            <a:extLst>
              <a:ext uri="{FF2B5EF4-FFF2-40B4-BE49-F238E27FC236}">
                <a16:creationId xmlns:a16="http://schemas.microsoft.com/office/drawing/2014/main" id="{B5F4069C-9509-5D45-9DC0-34495DE0D526}"/>
              </a:ext>
            </a:extLst>
          </p:cNvPr>
          <p:cNvSpPr/>
          <p:nvPr/>
        </p:nvSpPr>
        <p:spPr>
          <a:xfrm>
            <a:off x="510489" y="5452700"/>
            <a:ext cx="9730451" cy="584775"/>
          </a:xfrm>
          <a:prstGeom prst="rect">
            <a:avLst/>
          </a:prstGeom>
        </p:spPr>
        <p:txBody>
          <a:bodyPr wrap="square">
            <a:spAutoFit/>
          </a:bodyPr>
          <a:lstStyle/>
          <a:p>
            <a:pPr marL="285750" indent="-285750" eaLnBrk="0" fontAlgn="base" hangingPunct="0">
              <a:spcBef>
                <a:spcPct val="0"/>
              </a:spcBef>
              <a:spcAft>
                <a:spcPct val="0"/>
              </a:spcAft>
              <a:buFont typeface="Arial" panose="020B0604020202020204" pitchFamily="34" charset="0"/>
              <a:buChar char="•"/>
              <a:defRPr/>
            </a:pPr>
            <a:r>
              <a:rPr lang="en-US" sz="1600" kern="0" dirty="0">
                <a:solidFill>
                  <a:schemeClr val="tx2"/>
                </a:solidFill>
                <a:latin typeface="Tahoma"/>
              </a:rPr>
              <a:t>Communicate with technical solution lead if requirements change while reviewing and getting user stories signed off.</a:t>
            </a:r>
          </a:p>
        </p:txBody>
      </p:sp>
      <p:sp>
        <p:nvSpPr>
          <p:cNvPr id="17" name="Rectangle 16">
            <a:extLst>
              <a:ext uri="{FF2B5EF4-FFF2-40B4-BE49-F238E27FC236}">
                <a16:creationId xmlns:a16="http://schemas.microsoft.com/office/drawing/2014/main" id="{010FC974-361C-624E-92F0-47B8CFBA99A1}"/>
              </a:ext>
            </a:extLst>
          </p:cNvPr>
          <p:cNvSpPr/>
          <p:nvPr/>
        </p:nvSpPr>
        <p:spPr>
          <a:xfrm>
            <a:off x="510488" y="6078202"/>
            <a:ext cx="11681512" cy="338554"/>
          </a:xfrm>
          <a:prstGeom prst="rect">
            <a:avLst/>
          </a:prstGeom>
        </p:spPr>
        <p:txBody>
          <a:bodyPr wrap="square">
            <a:spAutoFit/>
          </a:bodyPr>
          <a:lstStyle/>
          <a:p>
            <a:pPr marL="285750" indent="-285750" eaLnBrk="0" fontAlgn="base" hangingPunct="0">
              <a:spcBef>
                <a:spcPct val="0"/>
              </a:spcBef>
              <a:spcAft>
                <a:spcPct val="0"/>
              </a:spcAft>
              <a:buFont typeface="Arial" panose="020B0604020202020204" pitchFamily="34" charset="0"/>
              <a:buChar char="•"/>
              <a:defRPr/>
            </a:pPr>
            <a:r>
              <a:rPr lang="en-US" sz="1600" kern="0" dirty="0">
                <a:solidFill>
                  <a:schemeClr val="tx2"/>
                </a:solidFill>
                <a:latin typeface="Tahoma"/>
              </a:rPr>
              <a:t>Ensure the PO reviews all acceptance criteria and understands that the scope of work is limited to the Acceptance criteria. </a:t>
            </a:r>
          </a:p>
        </p:txBody>
      </p:sp>
    </p:spTree>
    <p:extLst>
      <p:ext uri="{BB962C8B-B14F-4D97-AF65-F5344CB8AC3E}">
        <p14:creationId xmlns:p14="http://schemas.microsoft.com/office/powerpoint/2010/main" val="671304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 </a:t>
            </a:r>
          </a:p>
        </p:txBody>
      </p:sp>
      <p:sp>
        <p:nvSpPr>
          <p:cNvPr id="3" name="Text Placeholder 2"/>
          <p:cNvSpPr>
            <a:spLocks noGrp="1"/>
          </p:cNvSpPr>
          <p:nvPr>
            <p:ph type="body" sz="quarter" idx="14"/>
          </p:nvPr>
        </p:nvSpPr>
        <p:spPr/>
        <p:txBody>
          <a:bodyPr/>
          <a:lstStyle/>
          <a:p>
            <a:r>
              <a:rPr lang="en-US" dirty="0"/>
              <a:t>We will continue our journey of writing better user stories together </a:t>
            </a:r>
          </a:p>
        </p:txBody>
      </p:sp>
      <p:grpSp>
        <p:nvGrpSpPr>
          <p:cNvPr id="19" name="Group 18"/>
          <p:cNvGrpSpPr/>
          <p:nvPr/>
        </p:nvGrpSpPr>
        <p:grpSpPr>
          <a:xfrm>
            <a:off x="800614" y="1591056"/>
            <a:ext cx="10908402" cy="4172847"/>
            <a:chOff x="800614" y="1481402"/>
            <a:chExt cx="9935872" cy="407094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614" y="1713341"/>
              <a:ext cx="9935872" cy="3396642"/>
            </a:xfrm>
            <a:prstGeom prst="rect">
              <a:avLst/>
            </a:prstGeom>
          </p:spPr>
        </p:pic>
        <p:sp>
          <p:nvSpPr>
            <p:cNvPr id="5" name="Line 28"/>
            <p:cNvSpPr>
              <a:spLocks noChangeShapeType="1"/>
            </p:cNvSpPr>
            <p:nvPr/>
          </p:nvSpPr>
          <p:spPr bwMode="auto">
            <a:xfrm>
              <a:off x="1783984" y="3134479"/>
              <a:ext cx="0" cy="1065647"/>
            </a:xfrm>
            <a:prstGeom prst="line">
              <a:avLst/>
            </a:prstGeom>
            <a:noFill/>
            <a:ln w="6350" cap="sq">
              <a:solidFill>
                <a:schemeClr val="tx1"/>
              </a:solidFill>
              <a:round/>
              <a:headEnd type="oval" w="med" len="med"/>
              <a:tailEnd type="triangle" w="med" len="med"/>
            </a:ln>
            <a:effectLst/>
          </p:spPr>
          <p:txBody>
            <a:bodyPr wrap="square" anchor="ctr">
              <a:spAutoFit/>
            </a:bodyPr>
            <a:lstStyle/>
            <a:p>
              <a:pPr>
                <a:defRPr/>
              </a:pPr>
              <a:endParaRPr lang="en-US" kern="0" dirty="0">
                <a:solidFill>
                  <a:srgbClr val="1F497D"/>
                </a:solidFill>
              </a:endParaRPr>
            </a:p>
          </p:txBody>
        </p:sp>
        <p:sp>
          <p:nvSpPr>
            <p:cNvPr id="6" name="Rectangle 5"/>
            <p:cNvSpPr/>
            <p:nvPr/>
          </p:nvSpPr>
          <p:spPr bwMode="gray">
            <a:xfrm>
              <a:off x="1956935" y="2983020"/>
              <a:ext cx="1875252" cy="694796"/>
            </a:xfrm>
            <a:prstGeom prst="rect">
              <a:avLst/>
            </a:prstGeom>
            <a:solidFill>
              <a:schemeClr val="bg1"/>
            </a:solidFill>
            <a:ln w="19050" algn="ctr">
              <a:noFill/>
              <a:miter lim="800000"/>
              <a:headEnd/>
              <a:tailEnd/>
            </a:ln>
            <a:effectLst/>
          </p:spPr>
          <p:txBody>
            <a:bodyPr wrap="square" lIns="88900" tIns="88900" rIns="88900" bIns="88900" rtlCol="0" anchor="ctr"/>
            <a:lstStyle/>
            <a:p>
              <a:pPr>
                <a:lnSpc>
                  <a:spcPct val="106000"/>
                </a:lnSpc>
                <a:buFont typeface="Wingdings 2" pitchFamily="18" charset="2"/>
                <a:buNone/>
              </a:pPr>
              <a:endParaRPr lang="en-US" sz="1200" dirty="0">
                <a:solidFill>
                  <a:srgbClr val="5C5C5C"/>
                </a:solidFill>
              </a:endParaRPr>
            </a:p>
          </p:txBody>
        </p:sp>
        <p:sp>
          <p:nvSpPr>
            <p:cNvPr id="8" name="Rectangle 7"/>
            <p:cNvSpPr/>
            <p:nvPr/>
          </p:nvSpPr>
          <p:spPr bwMode="gray">
            <a:xfrm>
              <a:off x="846358" y="2371832"/>
              <a:ext cx="1875252" cy="694796"/>
            </a:xfrm>
            <a:prstGeom prst="rect">
              <a:avLst/>
            </a:prstGeom>
            <a:solidFill>
              <a:schemeClr val="bg1"/>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r>
                <a:rPr lang="en-US" sz="1200" dirty="0">
                  <a:solidFill>
                    <a:srgbClr val="5C5C5C"/>
                  </a:solidFill>
                </a:rPr>
                <a:t>Publish best in class examples</a:t>
              </a:r>
            </a:p>
          </p:txBody>
        </p:sp>
        <p:sp>
          <p:nvSpPr>
            <p:cNvPr id="9" name="Line 28"/>
            <p:cNvSpPr>
              <a:spLocks noChangeShapeType="1"/>
            </p:cNvSpPr>
            <p:nvPr/>
          </p:nvSpPr>
          <p:spPr bwMode="auto">
            <a:xfrm flipH="1">
              <a:off x="3173175" y="4260056"/>
              <a:ext cx="11885" cy="508619"/>
            </a:xfrm>
            <a:prstGeom prst="line">
              <a:avLst/>
            </a:prstGeom>
            <a:noFill/>
            <a:ln w="6350" cap="sq">
              <a:solidFill>
                <a:schemeClr val="tx1"/>
              </a:solidFill>
              <a:round/>
              <a:headEnd type="triangle" w="med" len="med"/>
              <a:tailEnd type="oval" w="med" len="med"/>
            </a:ln>
            <a:effectLst/>
          </p:spPr>
          <p:txBody>
            <a:bodyPr wrap="square" anchor="ctr">
              <a:spAutoFit/>
            </a:bodyPr>
            <a:lstStyle/>
            <a:p>
              <a:pPr>
                <a:defRPr/>
              </a:pPr>
              <a:endParaRPr lang="en-US" kern="0" dirty="0">
                <a:solidFill>
                  <a:srgbClr val="1F497D"/>
                </a:solidFill>
              </a:endParaRPr>
            </a:p>
          </p:txBody>
        </p:sp>
        <p:sp>
          <p:nvSpPr>
            <p:cNvPr id="10" name="Rectangle 9"/>
            <p:cNvSpPr/>
            <p:nvPr/>
          </p:nvSpPr>
          <p:spPr bwMode="gray">
            <a:xfrm>
              <a:off x="2474290" y="4857552"/>
              <a:ext cx="1875252" cy="694796"/>
            </a:xfrm>
            <a:prstGeom prst="rect">
              <a:avLst/>
            </a:prstGeom>
            <a:solidFill>
              <a:schemeClr val="bg1"/>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r>
                <a:rPr lang="en-US" sz="1200" dirty="0">
                  <a:solidFill>
                    <a:srgbClr val="5C5C5C"/>
                  </a:solidFill>
                </a:rPr>
                <a:t>CE&amp;E US User Story Training re-run</a:t>
              </a:r>
            </a:p>
          </p:txBody>
        </p:sp>
        <p:sp>
          <p:nvSpPr>
            <p:cNvPr id="11" name="Line 28"/>
            <p:cNvSpPr>
              <a:spLocks noChangeShapeType="1"/>
            </p:cNvSpPr>
            <p:nvPr/>
          </p:nvSpPr>
          <p:spPr bwMode="auto">
            <a:xfrm>
              <a:off x="4660361" y="3294856"/>
              <a:ext cx="3736" cy="735122"/>
            </a:xfrm>
            <a:prstGeom prst="line">
              <a:avLst/>
            </a:prstGeom>
            <a:noFill/>
            <a:ln w="6350" cap="sq">
              <a:solidFill>
                <a:schemeClr val="tx1"/>
              </a:solidFill>
              <a:round/>
              <a:headEnd type="oval" w="med" len="med"/>
              <a:tailEnd type="triangle" w="med" len="med"/>
            </a:ln>
            <a:effectLst/>
          </p:spPr>
          <p:txBody>
            <a:bodyPr wrap="square" anchor="ctr">
              <a:spAutoFit/>
            </a:bodyPr>
            <a:lstStyle/>
            <a:p>
              <a:pPr>
                <a:defRPr/>
              </a:pPr>
              <a:endParaRPr lang="en-US" kern="0" dirty="0">
                <a:solidFill>
                  <a:srgbClr val="1F497D"/>
                </a:solidFill>
              </a:endParaRPr>
            </a:p>
          </p:txBody>
        </p:sp>
        <p:sp>
          <p:nvSpPr>
            <p:cNvPr id="12" name="Rectangle 11"/>
            <p:cNvSpPr/>
            <p:nvPr/>
          </p:nvSpPr>
          <p:spPr bwMode="gray">
            <a:xfrm>
              <a:off x="3829481" y="2377958"/>
              <a:ext cx="1875252" cy="694796"/>
            </a:xfrm>
            <a:prstGeom prst="rect">
              <a:avLst/>
            </a:prstGeom>
            <a:solidFill>
              <a:schemeClr val="bg1"/>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r>
                <a:rPr lang="en-US" sz="1200" dirty="0">
                  <a:solidFill>
                    <a:srgbClr val="5C5C5C"/>
                  </a:solidFill>
                </a:rPr>
                <a:t>Studio, Delivery Center and USI follow up sessions</a:t>
              </a:r>
            </a:p>
          </p:txBody>
        </p:sp>
        <p:sp>
          <p:nvSpPr>
            <p:cNvPr id="14" name="Rectangle 13"/>
            <p:cNvSpPr/>
            <p:nvPr/>
          </p:nvSpPr>
          <p:spPr bwMode="gray">
            <a:xfrm>
              <a:off x="6812486" y="1481402"/>
              <a:ext cx="1875252" cy="694796"/>
            </a:xfrm>
            <a:prstGeom prst="rect">
              <a:avLst/>
            </a:prstGeom>
            <a:solidFill>
              <a:schemeClr val="bg1"/>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endParaRPr lang="en-US" sz="1200" dirty="0">
                <a:solidFill>
                  <a:srgbClr val="5C5C5C"/>
                </a:solidFill>
              </a:endParaRPr>
            </a:p>
          </p:txBody>
        </p:sp>
        <p:sp>
          <p:nvSpPr>
            <p:cNvPr id="17" name="Line 28"/>
            <p:cNvSpPr>
              <a:spLocks noChangeShapeType="1"/>
            </p:cNvSpPr>
            <p:nvPr/>
          </p:nvSpPr>
          <p:spPr bwMode="auto">
            <a:xfrm flipH="1">
              <a:off x="6771866" y="3216104"/>
              <a:ext cx="11885" cy="508619"/>
            </a:xfrm>
            <a:prstGeom prst="line">
              <a:avLst/>
            </a:prstGeom>
            <a:noFill/>
            <a:ln w="6350" cap="sq">
              <a:solidFill>
                <a:schemeClr val="tx1"/>
              </a:solidFill>
              <a:round/>
              <a:headEnd type="triangle" w="med" len="med"/>
              <a:tailEnd type="oval" w="med" len="med"/>
            </a:ln>
            <a:effectLst/>
          </p:spPr>
          <p:txBody>
            <a:bodyPr wrap="square" anchor="ctr">
              <a:spAutoFit/>
            </a:bodyPr>
            <a:lstStyle/>
            <a:p>
              <a:pPr>
                <a:defRPr/>
              </a:pPr>
              <a:endParaRPr lang="en-US" kern="0" dirty="0">
                <a:solidFill>
                  <a:srgbClr val="1F497D"/>
                </a:solidFill>
              </a:endParaRPr>
            </a:p>
          </p:txBody>
        </p:sp>
        <p:sp>
          <p:nvSpPr>
            <p:cNvPr id="18" name="Rectangle 17"/>
            <p:cNvSpPr/>
            <p:nvPr/>
          </p:nvSpPr>
          <p:spPr bwMode="gray">
            <a:xfrm>
              <a:off x="6061436" y="3783614"/>
              <a:ext cx="1875252" cy="694796"/>
            </a:xfrm>
            <a:prstGeom prst="rect">
              <a:avLst/>
            </a:prstGeom>
            <a:solidFill>
              <a:schemeClr val="bg1"/>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r>
                <a:rPr lang="en-US" sz="1200" dirty="0">
                  <a:solidFill>
                    <a:srgbClr val="5C5C5C"/>
                  </a:solidFill>
                </a:rPr>
                <a:t>AM&amp;C and CCG Follow up sessions</a:t>
              </a:r>
            </a:p>
          </p:txBody>
        </p:sp>
      </p:grpSp>
      <p:sp>
        <p:nvSpPr>
          <p:cNvPr id="21" name="Line 28"/>
          <p:cNvSpPr>
            <a:spLocks noChangeShapeType="1"/>
          </p:cNvSpPr>
          <p:nvPr/>
        </p:nvSpPr>
        <p:spPr bwMode="auto">
          <a:xfrm>
            <a:off x="9137258" y="2730219"/>
            <a:ext cx="4102" cy="506919"/>
          </a:xfrm>
          <a:prstGeom prst="line">
            <a:avLst/>
          </a:prstGeom>
          <a:noFill/>
          <a:ln w="6350" cap="sq">
            <a:solidFill>
              <a:schemeClr val="tx1"/>
            </a:solidFill>
            <a:round/>
            <a:headEnd type="oval" w="med" len="med"/>
            <a:tailEnd type="triangle" w="med" len="med"/>
          </a:ln>
          <a:effectLst/>
        </p:spPr>
        <p:txBody>
          <a:bodyPr wrap="square" anchor="ctr">
            <a:spAutoFit/>
          </a:bodyPr>
          <a:lstStyle/>
          <a:p>
            <a:pPr>
              <a:defRPr/>
            </a:pPr>
            <a:endParaRPr lang="en-US" kern="0" dirty="0">
              <a:solidFill>
                <a:srgbClr val="1F497D"/>
              </a:solidFill>
            </a:endParaRPr>
          </a:p>
        </p:txBody>
      </p:sp>
      <p:sp>
        <p:nvSpPr>
          <p:cNvPr id="22" name="Rectangle 21"/>
          <p:cNvSpPr/>
          <p:nvPr/>
        </p:nvSpPr>
        <p:spPr bwMode="gray">
          <a:xfrm>
            <a:off x="8225051" y="2097954"/>
            <a:ext cx="1856402" cy="405822"/>
          </a:xfrm>
          <a:prstGeom prst="rect">
            <a:avLst/>
          </a:prstGeom>
          <a:solidFill>
            <a:schemeClr val="bg1"/>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r>
              <a:rPr lang="en-US" sz="1200" dirty="0">
                <a:solidFill>
                  <a:srgbClr val="5C5C5C"/>
                </a:solidFill>
              </a:rPr>
              <a:t>User Story Desk : On demand trainings for project</a:t>
            </a:r>
          </a:p>
        </p:txBody>
      </p:sp>
    </p:spTree>
    <p:extLst>
      <p:ext uri="{BB962C8B-B14F-4D97-AF65-F5344CB8AC3E}">
        <p14:creationId xmlns:p14="http://schemas.microsoft.com/office/powerpoint/2010/main" val="3820359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Ask </a:t>
            </a:r>
          </a:p>
        </p:txBody>
      </p:sp>
      <p:sp>
        <p:nvSpPr>
          <p:cNvPr id="3" name="Text Placeholder 2"/>
          <p:cNvSpPr>
            <a:spLocks noGrp="1"/>
          </p:cNvSpPr>
          <p:nvPr>
            <p:ph type="body" sz="quarter" idx="14"/>
          </p:nvPr>
        </p:nvSpPr>
        <p:spPr/>
        <p:txBody>
          <a:bodyPr/>
          <a:lstStyle/>
          <a:p>
            <a:r>
              <a:rPr lang="en-US" dirty="0"/>
              <a:t>Improve quality of user stories on your project</a:t>
            </a:r>
          </a:p>
        </p:txBody>
      </p:sp>
      <p:grpSp>
        <p:nvGrpSpPr>
          <p:cNvPr id="4" name="Group 3"/>
          <p:cNvGrpSpPr>
            <a:grpSpLocks noChangeAspect="1"/>
          </p:cNvGrpSpPr>
          <p:nvPr/>
        </p:nvGrpSpPr>
        <p:grpSpPr>
          <a:xfrm>
            <a:off x="972783" y="2259394"/>
            <a:ext cx="10246434" cy="3644389"/>
            <a:chOff x="2746429" y="2259403"/>
            <a:chExt cx="8759354" cy="3115477"/>
          </a:xfrm>
        </p:grpSpPr>
        <p:sp>
          <p:nvSpPr>
            <p:cNvPr id="5" name="Rectangle 4"/>
            <p:cNvSpPr/>
            <p:nvPr/>
          </p:nvSpPr>
          <p:spPr>
            <a:xfrm>
              <a:off x="7160499" y="4122467"/>
              <a:ext cx="2397465" cy="541840"/>
            </a:xfrm>
            <a:prstGeom prst="rect">
              <a:avLst/>
            </a:prstGeom>
            <a:noFill/>
            <a:ln w="3175">
              <a:noFill/>
            </a:ln>
          </p:spPr>
          <p:style>
            <a:lnRef idx="1">
              <a:schemeClr val="accent1"/>
            </a:lnRef>
            <a:fillRef idx="0">
              <a:schemeClr val="accent1"/>
            </a:fillRef>
            <a:effectRef idx="0">
              <a:schemeClr val="accent1"/>
            </a:effectRef>
            <a:fontRef idx="minor">
              <a:schemeClr val="tx1"/>
            </a:fontRef>
          </p:style>
          <p:txBody>
            <a:bodyPr lIns="91440" rtlCol="0" anchor="ctr"/>
            <a:lstStyle/>
            <a:p>
              <a:pPr algn="ctr"/>
              <a:r>
                <a:rPr lang="en-US" sz="1200" b="1" dirty="0">
                  <a:solidFill>
                    <a:srgbClr val="5C5C5C"/>
                  </a:solidFill>
                </a:rPr>
                <a:t>GET LEADERSHIP ATTENTION EARLY</a:t>
              </a:r>
            </a:p>
          </p:txBody>
        </p:sp>
        <p:sp>
          <p:nvSpPr>
            <p:cNvPr id="6" name="Rectangle 5"/>
            <p:cNvSpPr/>
            <p:nvPr/>
          </p:nvSpPr>
          <p:spPr>
            <a:xfrm>
              <a:off x="9606134" y="4122467"/>
              <a:ext cx="1805940" cy="541840"/>
            </a:xfrm>
            <a:prstGeom prst="rect">
              <a:avLst/>
            </a:prstGeom>
            <a:noFill/>
            <a:ln w="3175">
              <a:noFill/>
            </a:ln>
          </p:spPr>
          <p:style>
            <a:lnRef idx="1">
              <a:schemeClr val="accent1"/>
            </a:lnRef>
            <a:fillRef idx="0">
              <a:schemeClr val="accent1"/>
            </a:fillRef>
            <a:effectRef idx="0">
              <a:schemeClr val="accent1"/>
            </a:effectRef>
            <a:fontRef idx="minor">
              <a:schemeClr val="tx1"/>
            </a:fontRef>
          </p:style>
          <p:txBody>
            <a:bodyPr lIns="91440" rtlCol="0" anchor="ctr"/>
            <a:lstStyle/>
            <a:p>
              <a:pPr algn="ctr"/>
              <a:r>
                <a:rPr lang="en-US" sz="1200" b="1" dirty="0">
                  <a:solidFill>
                    <a:srgbClr val="5C5C5C"/>
                  </a:solidFill>
                </a:rPr>
                <a:t>CALL FOR HELP</a:t>
              </a:r>
            </a:p>
          </p:txBody>
        </p:sp>
        <p:sp>
          <p:nvSpPr>
            <p:cNvPr id="7" name="Oval 6"/>
            <p:cNvSpPr/>
            <p:nvPr/>
          </p:nvSpPr>
          <p:spPr>
            <a:xfrm>
              <a:off x="7464231" y="2259403"/>
              <a:ext cx="1634831" cy="1634830"/>
            </a:xfrm>
            <a:prstGeom prst="ellipse">
              <a:avLst/>
            </a:prstGeom>
            <a:noFill/>
            <a:ln>
              <a:solidFill>
                <a:schemeClr val="accent3"/>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5C5C5C"/>
                </a:solidFill>
              </a:endParaRPr>
            </a:p>
          </p:txBody>
        </p:sp>
        <p:sp>
          <p:nvSpPr>
            <p:cNvPr id="9" name="Oval 8"/>
            <p:cNvSpPr/>
            <p:nvPr/>
          </p:nvSpPr>
          <p:spPr>
            <a:xfrm>
              <a:off x="5310396" y="2289529"/>
              <a:ext cx="1634831" cy="1634830"/>
            </a:xfrm>
            <a:prstGeom prst="ellipse">
              <a:avLst/>
            </a:prstGeom>
            <a:noFill/>
            <a:ln>
              <a:solidFill>
                <a:schemeClr val="accent3"/>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5C5C5C"/>
                </a:solidFill>
              </a:endParaRPr>
            </a:p>
          </p:txBody>
        </p:sp>
        <p:sp>
          <p:nvSpPr>
            <p:cNvPr id="10" name="Oval 9"/>
            <p:cNvSpPr/>
            <p:nvPr/>
          </p:nvSpPr>
          <p:spPr>
            <a:xfrm>
              <a:off x="9618066" y="2297308"/>
              <a:ext cx="1634831" cy="1634830"/>
            </a:xfrm>
            <a:prstGeom prst="ellipse">
              <a:avLst/>
            </a:prstGeom>
            <a:noFill/>
            <a:ln>
              <a:solidFill>
                <a:schemeClr val="accent3"/>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5C5C5C"/>
                </a:solidFill>
              </a:endParaRPr>
            </a:p>
          </p:txBody>
        </p:sp>
        <p:cxnSp>
          <p:nvCxnSpPr>
            <p:cNvPr id="12" name="Straight Connector 11"/>
            <p:cNvCxnSpPr/>
            <p:nvPr/>
          </p:nvCxnSpPr>
          <p:spPr>
            <a:xfrm>
              <a:off x="7893130" y="4694382"/>
              <a:ext cx="89244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062883" y="4694382"/>
              <a:ext cx="89244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164282" y="4743419"/>
              <a:ext cx="1993358" cy="631461"/>
            </a:xfrm>
            <a:prstGeom prst="rect">
              <a:avLst/>
            </a:prstGeom>
          </p:spPr>
          <p:txBody>
            <a:bodyPr wrap="square">
              <a:spAutoFit/>
            </a:bodyPr>
            <a:lstStyle/>
            <a:p>
              <a:pPr algn="ctr">
                <a:spcBef>
                  <a:spcPct val="0"/>
                </a:spcBef>
                <a:spcAft>
                  <a:spcPts val="1000"/>
                </a:spcAft>
              </a:pPr>
              <a:r>
                <a:rPr lang="en-US" sz="1050" dirty="0">
                  <a:solidFill>
                    <a:srgbClr val="5C5C5C"/>
                  </a:solidFill>
                  <a:cs typeface="Arial" charset="0"/>
                </a:rPr>
                <a:t>Individual and team review of the processes and structures for writing user stories to identify cause and potential resolution</a:t>
              </a:r>
            </a:p>
          </p:txBody>
        </p:sp>
        <p:cxnSp>
          <p:nvCxnSpPr>
            <p:cNvPr id="15" name="Straight Connector 14"/>
            <p:cNvCxnSpPr/>
            <p:nvPr/>
          </p:nvCxnSpPr>
          <p:spPr>
            <a:xfrm>
              <a:off x="5667425" y="4694382"/>
              <a:ext cx="89244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362552" y="4751886"/>
              <a:ext cx="1993358" cy="355197"/>
            </a:xfrm>
            <a:prstGeom prst="rect">
              <a:avLst/>
            </a:prstGeom>
          </p:spPr>
          <p:txBody>
            <a:bodyPr wrap="square">
              <a:spAutoFit/>
            </a:bodyPr>
            <a:lstStyle/>
            <a:p>
              <a:pPr algn="ctr">
                <a:spcBef>
                  <a:spcPct val="0"/>
                </a:spcBef>
                <a:spcAft>
                  <a:spcPts val="1000"/>
                </a:spcAft>
              </a:pPr>
              <a:r>
                <a:rPr lang="en-US" sz="1050" dirty="0">
                  <a:solidFill>
                    <a:srgbClr val="5C5C5C"/>
                  </a:solidFill>
                  <a:cs typeface="Arial" charset="0"/>
                </a:rPr>
                <a:t>Get leadership’s attention to poor user stories as early as possible</a:t>
              </a:r>
            </a:p>
          </p:txBody>
        </p:sp>
        <p:sp>
          <p:nvSpPr>
            <p:cNvPr id="17" name="Rectangle 16"/>
            <p:cNvSpPr/>
            <p:nvPr/>
          </p:nvSpPr>
          <p:spPr>
            <a:xfrm>
              <a:off x="9512425" y="4739128"/>
              <a:ext cx="1993358" cy="602957"/>
            </a:xfrm>
            <a:prstGeom prst="rect">
              <a:avLst/>
            </a:prstGeom>
          </p:spPr>
          <p:txBody>
            <a:bodyPr wrap="square">
              <a:spAutoFit/>
            </a:bodyPr>
            <a:lstStyle/>
            <a:p>
              <a:pPr algn="ctr">
                <a:spcBef>
                  <a:spcPct val="0"/>
                </a:spcBef>
                <a:spcAft>
                  <a:spcPts val="1000"/>
                </a:spcAft>
              </a:pPr>
              <a:r>
                <a:rPr lang="en-US" sz="1050" dirty="0">
                  <a:solidFill>
                    <a:srgbClr val="5C5C5C"/>
                  </a:solidFill>
                  <a:cs typeface="Arial" charset="0"/>
                  <a:hlinkClick r:id="rId2"/>
                </a:rPr>
                <a:t>Engage a Deloitte coach</a:t>
              </a:r>
              <a:endParaRPr lang="en-US" sz="1050" dirty="0">
                <a:solidFill>
                  <a:srgbClr val="5C5C5C"/>
                </a:solidFill>
                <a:cs typeface="Arial" charset="0"/>
              </a:endParaRPr>
            </a:p>
            <a:p>
              <a:pPr algn="ctr">
                <a:spcBef>
                  <a:spcPct val="0"/>
                </a:spcBef>
                <a:spcAft>
                  <a:spcPts val="1000"/>
                </a:spcAft>
              </a:pPr>
              <a:r>
                <a:rPr lang="en-US" sz="1050" dirty="0">
                  <a:solidFill>
                    <a:srgbClr val="5C5C5C"/>
                  </a:solidFill>
                  <a:cs typeface="Arial" charset="0"/>
                </a:rPr>
                <a:t>Reach out to agile experts within C&amp;M to get stories reviewed</a:t>
              </a:r>
            </a:p>
          </p:txBody>
        </p:sp>
        <p:sp>
          <p:nvSpPr>
            <p:cNvPr id="18" name="Rectangle 17"/>
            <p:cNvSpPr/>
            <p:nvPr/>
          </p:nvSpPr>
          <p:spPr>
            <a:xfrm>
              <a:off x="2746429" y="4122467"/>
              <a:ext cx="2314446" cy="541840"/>
            </a:xfrm>
            <a:prstGeom prst="rect">
              <a:avLst/>
            </a:prstGeom>
            <a:noFill/>
            <a:ln w="3175">
              <a:noFill/>
            </a:ln>
          </p:spPr>
          <p:style>
            <a:lnRef idx="1">
              <a:schemeClr val="accent1"/>
            </a:lnRef>
            <a:fillRef idx="0">
              <a:schemeClr val="accent1"/>
            </a:fillRef>
            <a:effectRef idx="0">
              <a:schemeClr val="accent1"/>
            </a:effectRef>
            <a:fontRef idx="minor">
              <a:schemeClr val="tx1"/>
            </a:fontRef>
          </p:style>
          <p:txBody>
            <a:bodyPr lIns="91440" rtlCol="0" anchor="ctr"/>
            <a:lstStyle/>
            <a:p>
              <a:pPr algn="ctr"/>
              <a:r>
                <a:rPr lang="en-US" sz="1200" b="1" dirty="0">
                  <a:solidFill>
                    <a:srgbClr val="5C5C5C"/>
                  </a:solidFill>
                </a:rPr>
                <a:t>LEARN</a:t>
              </a:r>
            </a:p>
          </p:txBody>
        </p:sp>
        <p:sp>
          <p:nvSpPr>
            <p:cNvPr id="19" name="Oval 18"/>
            <p:cNvSpPr/>
            <p:nvPr/>
          </p:nvSpPr>
          <p:spPr>
            <a:xfrm>
              <a:off x="3064234" y="2324549"/>
              <a:ext cx="1634830" cy="1634830"/>
            </a:xfrm>
            <a:prstGeom prst="ellipse">
              <a:avLst/>
            </a:prstGeom>
            <a:noFill/>
            <a:ln>
              <a:solidFill>
                <a:schemeClr val="accent3"/>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5C5C5C"/>
                </a:solidFill>
              </a:endParaRPr>
            </a:p>
          </p:txBody>
        </p:sp>
        <p:cxnSp>
          <p:nvCxnSpPr>
            <p:cNvPr id="20" name="Straight Connector 19"/>
            <p:cNvCxnSpPr/>
            <p:nvPr/>
          </p:nvCxnSpPr>
          <p:spPr>
            <a:xfrm>
              <a:off x="3497076" y="4712295"/>
              <a:ext cx="89244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906973" y="4757041"/>
              <a:ext cx="1993358" cy="493329"/>
            </a:xfrm>
            <a:prstGeom prst="rect">
              <a:avLst/>
            </a:prstGeom>
          </p:spPr>
          <p:txBody>
            <a:bodyPr wrap="square">
              <a:spAutoFit/>
            </a:bodyPr>
            <a:lstStyle/>
            <a:p>
              <a:pPr algn="ctr">
                <a:spcBef>
                  <a:spcPct val="0"/>
                </a:spcBef>
                <a:spcAft>
                  <a:spcPts val="1000"/>
                </a:spcAft>
              </a:pPr>
              <a:r>
                <a:rPr lang="en-US" sz="1050" dirty="0">
                  <a:solidFill>
                    <a:srgbClr val="5C5C5C"/>
                  </a:solidFill>
                  <a:cs typeface="Arial" charset="0"/>
                </a:rPr>
                <a:t>Use </a:t>
              </a:r>
              <a:r>
                <a:rPr lang="en-US" sz="1050" dirty="0">
                  <a:solidFill>
                    <a:srgbClr val="5C5C5C"/>
                  </a:solidFill>
                  <a:cs typeface="Arial" charset="0"/>
                  <a:hlinkClick r:id="rId3"/>
                </a:rPr>
                <a:t>Agile</a:t>
              </a:r>
              <a:r>
                <a:rPr lang="en-US" sz="1050" dirty="0">
                  <a:solidFill>
                    <a:srgbClr val="5C5C5C"/>
                  </a:solidFill>
                  <a:cs typeface="Arial" charset="0"/>
                </a:rPr>
                <a:t> learning resources and best in class samples to get smart on writing user stories</a:t>
              </a:r>
            </a:p>
          </p:txBody>
        </p:sp>
        <p:sp>
          <p:nvSpPr>
            <p:cNvPr id="22" name="Rectangle 21"/>
            <p:cNvSpPr/>
            <p:nvPr/>
          </p:nvSpPr>
          <p:spPr>
            <a:xfrm>
              <a:off x="4940939" y="4122467"/>
              <a:ext cx="2440045" cy="541840"/>
            </a:xfrm>
            <a:prstGeom prst="rect">
              <a:avLst/>
            </a:prstGeom>
            <a:noFill/>
            <a:ln w="3175">
              <a:noFill/>
            </a:ln>
          </p:spPr>
          <p:style>
            <a:lnRef idx="1">
              <a:schemeClr val="accent1"/>
            </a:lnRef>
            <a:fillRef idx="0">
              <a:schemeClr val="accent1"/>
            </a:fillRef>
            <a:effectRef idx="0">
              <a:schemeClr val="accent1"/>
            </a:effectRef>
            <a:fontRef idx="minor">
              <a:schemeClr val="tx1"/>
            </a:fontRef>
          </p:style>
          <p:txBody>
            <a:bodyPr lIns="91440" rtlCol="0" anchor="ctr"/>
            <a:lstStyle/>
            <a:p>
              <a:pPr algn="ctr"/>
              <a:r>
                <a:rPr lang="en-US" sz="1200" b="1" dirty="0">
                  <a:solidFill>
                    <a:srgbClr val="5C5C5C"/>
                  </a:solidFill>
                </a:rPr>
                <a:t>REVIEW</a:t>
              </a:r>
            </a:p>
          </p:txBody>
        </p:sp>
      </p:grpSp>
      <p:sp>
        <p:nvSpPr>
          <p:cNvPr id="29" name="Freeform 63"/>
          <p:cNvSpPr>
            <a:spLocks noChangeAspect="1"/>
          </p:cNvSpPr>
          <p:nvPr/>
        </p:nvSpPr>
        <p:spPr bwMode="auto">
          <a:xfrm>
            <a:off x="1540237" y="2955488"/>
            <a:ext cx="1520985" cy="706414"/>
          </a:xfrm>
          <a:custGeom>
            <a:avLst/>
            <a:gdLst>
              <a:gd name="T0" fmla="*/ 211 w 214"/>
              <a:gd name="T1" fmla="*/ 35 h 99"/>
              <a:gd name="T2" fmla="*/ 112 w 214"/>
              <a:gd name="T3" fmla="*/ 1 h 99"/>
              <a:gd name="T4" fmla="*/ 103 w 214"/>
              <a:gd name="T5" fmla="*/ 1 h 99"/>
              <a:gd name="T6" fmla="*/ 2 w 214"/>
              <a:gd name="T7" fmla="*/ 36 h 99"/>
              <a:gd name="T8" fmla="*/ 2 w 214"/>
              <a:gd name="T9" fmla="*/ 39 h 99"/>
              <a:gd name="T10" fmla="*/ 43 w 214"/>
              <a:gd name="T11" fmla="*/ 53 h 99"/>
              <a:gd name="T12" fmla="*/ 43 w 214"/>
              <a:gd name="T13" fmla="*/ 83 h 99"/>
              <a:gd name="T14" fmla="*/ 76 w 214"/>
              <a:gd name="T15" fmla="*/ 83 h 99"/>
              <a:gd name="T16" fmla="*/ 104 w 214"/>
              <a:gd name="T17" fmla="*/ 99 h 99"/>
              <a:gd name="T18" fmla="*/ 107 w 214"/>
              <a:gd name="T19" fmla="*/ 99 h 99"/>
              <a:gd name="T20" fmla="*/ 135 w 214"/>
              <a:gd name="T21" fmla="*/ 83 h 99"/>
              <a:gd name="T22" fmla="*/ 166 w 214"/>
              <a:gd name="T23" fmla="*/ 82 h 99"/>
              <a:gd name="T24" fmla="*/ 166 w 214"/>
              <a:gd name="T25" fmla="*/ 54 h 99"/>
              <a:gd name="T26" fmla="*/ 183 w 214"/>
              <a:gd name="T27" fmla="*/ 48 h 99"/>
              <a:gd name="T28" fmla="*/ 183 w 214"/>
              <a:gd name="T29" fmla="*/ 55 h 99"/>
              <a:gd name="T30" fmla="*/ 180 w 214"/>
              <a:gd name="T31" fmla="*/ 61 h 99"/>
              <a:gd name="T32" fmla="*/ 182 w 214"/>
              <a:gd name="T33" fmla="*/ 65 h 99"/>
              <a:gd name="T34" fmla="*/ 177 w 214"/>
              <a:gd name="T35" fmla="*/ 94 h 99"/>
              <a:gd name="T36" fmla="*/ 194 w 214"/>
              <a:gd name="T37" fmla="*/ 94 h 99"/>
              <a:gd name="T38" fmla="*/ 189 w 214"/>
              <a:gd name="T39" fmla="*/ 65 h 99"/>
              <a:gd name="T40" fmla="*/ 191 w 214"/>
              <a:gd name="T41" fmla="*/ 61 h 99"/>
              <a:gd name="T42" fmla="*/ 188 w 214"/>
              <a:gd name="T43" fmla="*/ 55 h 99"/>
              <a:gd name="T44" fmla="*/ 188 w 214"/>
              <a:gd name="T45" fmla="*/ 47 h 99"/>
              <a:gd name="T46" fmla="*/ 211 w 214"/>
              <a:gd name="T47" fmla="*/ 38 h 99"/>
              <a:gd name="T48" fmla="*/ 211 w 214"/>
              <a:gd name="T49" fmla="*/ 3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4" h="99">
                <a:moveTo>
                  <a:pt x="211" y="35"/>
                </a:moveTo>
                <a:cubicBezTo>
                  <a:pt x="112" y="1"/>
                  <a:pt x="112" y="1"/>
                  <a:pt x="112" y="1"/>
                </a:cubicBezTo>
                <a:cubicBezTo>
                  <a:pt x="109" y="0"/>
                  <a:pt x="105" y="0"/>
                  <a:pt x="103" y="1"/>
                </a:cubicBezTo>
                <a:cubicBezTo>
                  <a:pt x="2" y="36"/>
                  <a:pt x="2" y="36"/>
                  <a:pt x="2" y="36"/>
                </a:cubicBezTo>
                <a:cubicBezTo>
                  <a:pt x="0" y="37"/>
                  <a:pt x="0" y="38"/>
                  <a:pt x="2" y="39"/>
                </a:cubicBezTo>
                <a:cubicBezTo>
                  <a:pt x="43" y="53"/>
                  <a:pt x="43" y="53"/>
                  <a:pt x="43" y="53"/>
                </a:cubicBezTo>
                <a:cubicBezTo>
                  <a:pt x="43" y="83"/>
                  <a:pt x="43" y="83"/>
                  <a:pt x="43" y="83"/>
                </a:cubicBezTo>
                <a:cubicBezTo>
                  <a:pt x="50" y="80"/>
                  <a:pt x="63" y="79"/>
                  <a:pt x="76" y="83"/>
                </a:cubicBezTo>
                <a:cubicBezTo>
                  <a:pt x="89" y="87"/>
                  <a:pt x="100" y="93"/>
                  <a:pt x="104" y="99"/>
                </a:cubicBezTo>
                <a:cubicBezTo>
                  <a:pt x="105" y="99"/>
                  <a:pt x="107" y="98"/>
                  <a:pt x="107" y="99"/>
                </a:cubicBezTo>
                <a:cubicBezTo>
                  <a:pt x="112" y="93"/>
                  <a:pt x="122" y="87"/>
                  <a:pt x="135" y="83"/>
                </a:cubicBezTo>
                <a:cubicBezTo>
                  <a:pt x="147" y="80"/>
                  <a:pt x="158" y="80"/>
                  <a:pt x="166" y="82"/>
                </a:cubicBezTo>
                <a:cubicBezTo>
                  <a:pt x="166" y="54"/>
                  <a:pt x="166" y="54"/>
                  <a:pt x="166" y="54"/>
                </a:cubicBezTo>
                <a:cubicBezTo>
                  <a:pt x="183" y="48"/>
                  <a:pt x="183" y="48"/>
                  <a:pt x="183" y="48"/>
                </a:cubicBezTo>
                <a:cubicBezTo>
                  <a:pt x="183" y="55"/>
                  <a:pt x="183" y="55"/>
                  <a:pt x="183" y="55"/>
                </a:cubicBezTo>
                <a:cubicBezTo>
                  <a:pt x="181" y="56"/>
                  <a:pt x="180" y="58"/>
                  <a:pt x="180" y="61"/>
                </a:cubicBezTo>
                <a:cubicBezTo>
                  <a:pt x="180" y="62"/>
                  <a:pt x="180" y="64"/>
                  <a:pt x="182" y="65"/>
                </a:cubicBezTo>
                <a:cubicBezTo>
                  <a:pt x="177" y="94"/>
                  <a:pt x="177" y="94"/>
                  <a:pt x="177" y="94"/>
                </a:cubicBezTo>
                <a:cubicBezTo>
                  <a:pt x="194" y="94"/>
                  <a:pt x="194" y="94"/>
                  <a:pt x="194" y="94"/>
                </a:cubicBezTo>
                <a:cubicBezTo>
                  <a:pt x="189" y="65"/>
                  <a:pt x="189" y="65"/>
                  <a:pt x="189" y="65"/>
                </a:cubicBezTo>
                <a:cubicBezTo>
                  <a:pt x="190" y="64"/>
                  <a:pt x="191" y="63"/>
                  <a:pt x="191" y="61"/>
                </a:cubicBezTo>
                <a:cubicBezTo>
                  <a:pt x="191" y="58"/>
                  <a:pt x="190" y="56"/>
                  <a:pt x="188" y="55"/>
                </a:cubicBezTo>
                <a:cubicBezTo>
                  <a:pt x="188" y="47"/>
                  <a:pt x="188" y="47"/>
                  <a:pt x="188" y="47"/>
                </a:cubicBezTo>
                <a:cubicBezTo>
                  <a:pt x="211" y="38"/>
                  <a:pt x="211" y="38"/>
                  <a:pt x="211" y="38"/>
                </a:cubicBezTo>
                <a:cubicBezTo>
                  <a:pt x="214" y="38"/>
                  <a:pt x="214" y="36"/>
                  <a:pt x="211" y="3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29"/>
          <p:cNvSpPr>
            <a:spLocks noChangeAspect="1" noEditPoints="1"/>
          </p:cNvSpPr>
          <p:nvPr/>
        </p:nvSpPr>
        <p:spPr bwMode="auto">
          <a:xfrm>
            <a:off x="4590996" y="2897614"/>
            <a:ext cx="699093" cy="706414"/>
          </a:xfrm>
          <a:custGeom>
            <a:avLst/>
            <a:gdLst>
              <a:gd name="T0" fmla="*/ 175 w 181"/>
              <a:gd name="T1" fmla="*/ 150 h 182"/>
              <a:gd name="T2" fmla="*/ 109 w 181"/>
              <a:gd name="T3" fmla="*/ 84 h 182"/>
              <a:gd name="T4" fmla="*/ 109 w 181"/>
              <a:gd name="T5" fmla="*/ 84 h 182"/>
              <a:gd name="T6" fmla="*/ 115 w 181"/>
              <a:gd name="T7" fmla="*/ 58 h 182"/>
              <a:gd name="T8" fmla="*/ 98 w 181"/>
              <a:gd name="T9" fmla="*/ 17 h 182"/>
              <a:gd name="T10" fmla="*/ 57 w 181"/>
              <a:gd name="T11" fmla="*/ 0 h 182"/>
              <a:gd name="T12" fmla="*/ 17 w 181"/>
              <a:gd name="T13" fmla="*/ 17 h 182"/>
              <a:gd name="T14" fmla="*/ 0 w 181"/>
              <a:gd name="T15" fmla="*/ 58 h 182"/>
              <a:gd name="T16" fmla="*/ 17 w 181"/>
              <a:gd name="T17" fmla="*/ 99 h 182"/>
              <a:gd name="T18" fmla="*/ 57 w 181"/>
              <a:gd name="T19" fmla="*/ 116 h 182"/>
              <a:gd name="T20" fmla="*/ 57 w 181"/>
              <a:gd name="T21" fmla="*/ 116 h 182"/>
              <a:gd name="T22" fmla="*/ 83 w 181"/>
              <a:gd name="T23" fmla="*/ 109 h 182"/>
              <a:gd name="T24" fmla="*/ 83 w 181"/>
              <a:gd name="T25" fmla="*/ 109 h 182"/>
              <a:gd name="T26" fmla="*/ 150 w 181"/>
              <a:gd name="T27" fmla="*/ 176 h 182"/>
              <a:gd name="T28" fmla="*/ 171 w 181"/>
              <a:gd name="T29" fmla="*/ 173 h 182"/>
              <a:gd name="T30" fmla="*/ 173 w 181"/>
              <a:gd name="T31" fmla="*/ 171 h 182"/>
              <a:gd name="T32" fmla="*/ 175 w 181"/>
              <a:gd name="T33" fmla="*/ 150 h 182"/>
              <a:gd name="T34" fmla="*/ 57 w 181"/>
              <a:gd name="T35" fmla="*/ 99 h 182"/>
              <a:gd name="T36" fmla="*/ 28 w 181"/>
              <a:gd name="T37" fmla="*/ 87 h 182"/>
              <a:gd name="T38" fmla="*/ 16 w 181"/>
              <a:gd name="T39" fmla="*/ 58 h 182"/>
              <a:gd name="T40" fmla="*/ 28 w 181"/>
              <a:gd name="T41" fmla="*/ 29 h 182"/>
              <a:gd name="T42" fmla="*/ 57 w 181"/>
              <a:gd name="T43" fmla="*/ 17 h 182"/>
              <a:gd name="T44" fmla="*/ 87 w 181"/>
              <a:gd name="T45" fmla="*/ 29 h 182"/>
              <a:gd name="T46" fmla="*/ 99 w 181"/>
              <a:gd name="T47" fmla="*/ 58 h 182"/>
              <a:gd name="T48" fmla="*/ 87 w 181"/>
              <a:gd name="T49" fmla="*/ 87 h 182"/>
              <a:gd name="T50" fmla="*/ 57 w 181"/>
              <a:gd name="T51" fmla="*/ 9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1" h="182">
                <a:moveTo>
                  <a:pt x="175" y="150"/>
                </a:moveTo>
                <a:cubicBezTo>
                  <a:pt x="109" y="84"/>
                  <a:pt x="109" y="84"/>
                  <a:pt x="109" y="84"/>
                </a:cubicBezTo>
                <a:cubicBezTo>
                  <a:pt x="109" y="84"/>
                  <a:pt x="109" y="84"/>
                  <a:pt x="109" y="84"/>
                </a:cubicBezTo>
                <a:cubicBezTo>
                  <a:pt x="113" y="76"/>
                  <a:pt x="115" y="67"/>
                  <a:pt x="115" y="58"/>
                </a:cubicBezTo>
                <a:cubicBezTo>
                  <a:pt x="115" y="43"/>
                  <a:pt x="109" y="28"/>
                  <a:pt x="98" y="17"/>
                </a:cubicBezTo>
                <a:cubicBezTo>
                  <a:pt x="87" y="6"/>
                  <a:pt x="72" y="0"/>
                  <a:pt x="57" y="0"/>
                </a:cubicBezTo>
                <a:cubicBezTo>
                  <a:pt x="43" y="0"/>
                  <a:pt x="28" y="6"/>
                  <a:pt x="17" y="17"/>
                </a:cubicBezTo>
                <a:cubicBezTo>
                  <a:pt x="5" y="28"/>
                  <a:pt x="0" y="43"/>
                  <a:pt x="0" y="58"/>
                </a:cubicBezTo>
                <a:cubicBezTo>
                  <a:pt x="0" y="73"/>
                  <a:pt x="5" y="88"/>
                  <a:pt x="17" y="99"/>
                </a:cubicBezTo>
                <a:cubicBezTo>
                  <a:pt x="28" y="110"/>
                  <a:pt x="43" y="116"/>
                  <a:pt x="57" y="116"/>
                </a:cubicBezTo>
                <a:cubicBezTo>
                  <a:pt x="57" y="116"/>
                  <a:pt x="57" y="116"/>
                  <a:pt x="57" y="116"/>
                </a:cubicBezTo>
                <a:cubicBezTo>
                  <a:pt x="66" y="116"/>
                  <a:pt x="75" y="114"/>
                  <a:pt x="83" y="109"/>
                </a:cubicBezTo>
                <a:cubicBezTo>
                  <a:pt x="83" y="109"/>
                  <a:pt x="83" y="109"/>
                  <a:pt x="83" y="109"/>
                </a:cubicBezTo>
                <a:cubicBezTo>
                  <a:pt x="150" y="176"/>
                  <a:pt x="150" y="176"/>
                  <a:pt x="150" y="176"/>
                </a:cubicBezTo>
                <a:cubicBezTo>
                  <a:pt x="156" y="182"/>
                  <a:pt x="164" y="180"/>
                  <a:pt x="171" y="173"/>
                </a:cubicBezTo>
                <a:cubicBezTo>
                  <a:pt x="173" y="171"/>
                  <a:pt x="173" y="171"/>
                  <a:pt x="173" y="171"/>
                </a:cubicBezTo>
                <a:cubicBezTo>
                  <a:pt x="179" y="165"/>
                  <a:pt x="181" y="157"/>
                  <a:pt x="175" y="150"/>
                </a:cubicBezTo>
                <a:close/>
                <a:moveTo>
                  <a:pt x="57" y="99"/>
                </a:moveTo>
                <a:cubicBezTo>
                  <a:pt x="47" y="99"/>
                  <a:pt x="36" y="95"/>
                  <a:pt x="28" y="87"/>
                </a:cubicBezTo>
                <a:cubicBezTo>
                  <a:pt x="20" y="79"/>
                  <a:pt x="16" y="69"/>
                  <a:pt x="16" y="58"/>
                </a:cubicBezTo>
                <a:cubicBezTo>
                  <a:pt x="16" y="47"/>
                  <a:pt x="20" y="37"/>
                  <a:pt x="28" y="29"/>
                </a:cubicBezTo>
                <a:cubicBezTo>
                  <a:pt x="36" y="21"/>
                  <a:pt x="47" y="17"/>
                  <a:pt x="57" y="17"/>
                </a:cubicBezTo>
                <a:cubicBezTo>
                  <a:pt x="68" y="17"/>
                  <a:pt x="78" y="21"/>
                  <a:pt x="87" y="29"/>
                </a:cubicBezTo>
                <a:cubicBezTo>
                  <a:pt x="95" y="37"/>
                  <a:pt x="99" y="47"/>
                  <a:pt x="99" y="58"/>
                </a:cubicBezTo>
                <a:cubicBezTo>
                  <a:pt x="99" y="69"/>
                  <a:pt x="95" y="79"/>
                  <a:pt x="87" y="87"/>
                </a:cubicBezTo>
                <a:cubicBezTo>
                  <a:pt x="78" y="95"/>
                  <a:pt x="68" y="99"/>
                  <a:pt x="57" y="99"/>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1" name="Freeform 34"/>
          <p:cNvSpPr>
            <a:spLocks noChangeAspect="1"/>
          </p:cNvSpPr>
          <p:nvPr/>
        </p:nvSpPr>
        <p:spPr bwMode="auto">
          <a:xfrm>
            <a:off x="9615268" y="2862374"/>
            <a:ext cx="703881" cy="706414"/>
          </a:xfrm>
          <a:custGeom>
            <a:avLst/>
            <a:gdLst>
              <a:gd name="T0" fmla="*/ 77 w 132"/>
              <a:gd name="T1" fmla="*/ 76 h 132"/>
              <a:gd name="T2" fmla="*/ 47 w 132"/>
              <a:gd name="T3" fmla="*/ 94 h 132"/>
              <a:gd name="T4" fmla="*/ 17 w 132"/>
              <a:gd name="T5" fmla="*/ 93 h 132"/>
              <a:gd name="T6" fmla="*/ 21 w 132"/>
              <a:gd name="T7" fmla="*/ 123 h 132"/>
              <a:gd name="T8" fmla="*/ 93 w 132"/>
              <a:gd name="T9" fmla="*/ 92 h 132"/>
              <a:gd name="T10" fmla="*/ 124 w 132"/>
              <a:gd name="T11" fmla="*/ 20 h 132"/>
              <a:gd name="T12" fmla="*/ 94 w 132"/>
              <a:gd name="T13" fmla="*/ 17 h 132"/>
              <a:gd name="T14" fmla="*/ 95 w 132"/>
              <a:gd name="T15" fmla="*/ 46 h 132"/>
              <a:gd name="T16" fmla="*/ 77 w 132"/>
              <a:gd name="T1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32">
                <a:moveTo>
                  <a:pt x="77" y="76"/>
                </a:moveTo>
                <a:cubicBezTo>
                  <a:pt x="65" y="88"/>
                  <a:pt x="52" y="99"/>
                  <a:pt x="47" y="94"/>
                </a:cubicBezTo>
                <a:cubicBezTo>
                  <a:pt x="39" y="86"/>
                  <a:pt x="34" y="80"/>
                  <a:pt x="17" y="93"/>
                </a:cubicBezTo>
                <a:cubicBezTo>
                  <a:pt x="0" y="107"/>
                  <a:pt x="13" y="116"/>
                  <a:pt x="21" y="123"/>
                </a:cubicBezTo>
                <a:cubicBezTo>
                  <a:pt x="29" y="132"/>
                  <a:pt x="61" y="124"/>
                  <a:pt x="93" y="92"/>
                </a:cubicBezTo>
                <a:cubicBezTo>
                  <a:pt x="124" y="61"/>
                  <a:pt x="132" y="29"/>
                  <a:pt x="124" y="20"/>
                </a:cubicBezTo>
                <a:cubicBezTo>
                  <a:pt x="116" y="13"/>
                  <a:pt x="107" y="0"/>
                  <a:pt x="94" y="17"/>
                </a:cubicBezTo>
                <a:cubicBezTo>
                  <a:pt x="80" y="34"/>
                  <a:pt x="87" y="38"/>
                  <a:pt x="95" y="46"/>
                </a:cubicBezTo>
                <a:cubicBezTo>
                  <a:pt x="100" y="51"/>
                  <a:pt x="89" y="65"/>
                  <a:pt x="77" y="76"/>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noChangeAspect="1" noEditPoints="1"/>
          </p:cNvSpPr>
          <p:nvPr/>
        </p:nvSpPr>
        <p:spPr bwMode="auto">
          <a:xfrm>
            <a:off x="7053942" y="2862374"/>
            <a:ext cx="746727" cy="742569"/>
          </a:xfrm>
          <a:custGeom>
            <a:avLst/>
            <a:gdLst>
              <a:gd name="T0" fmla="*/ 2540 w 3573"/>
              <a:gd name="T1" fmla="*/ 1856 h 3555"/>
              <a:gd name="T2" fmla="*/ 2540 w 3573"/>
              <a:gd name="T3" fmla="*/ 1856 h 3555"/>
              <a:gd name="T4" fmla="*/ 2540 w 3573"/>
              <a:gd name="T5" fmla="*/ 1998 h 3555"/>
              <a:gd name="T6" fmla="*/ 2469 w 3573"/>
              <a:gd name="T7" fmla="*/ 2069 h 3555"/>
              <a:gd name="T8" fmla="*/ 1575 w 3573"/>
              <a:gd name="T9" fmla="*/ 2069 h 3555"/>
              <a:gd name="T10" fmla="*/ 1504 w 3573"/>
              <a:gd name="T11" fmla="*/ 1998 h 3555"/>
              <a:gd name="T12" fmla="*/ 1504 w 3573"/>
              <a:gd name="T13" fmla="*/ 1102 h 3555"/>
              <a:gd name="T14" fmla="*/ 1575 w 3573"/>
              <a:gd name="T15" fmla="*/ 1031 h 3555"/>
              <a:gd name="T16" fmla="*/ 1718 w 3573"/>
              <a:gd name="T17" fmla="*/ 1031 h 3555"/>
              <a:gd name="T18" fmla="*/ 1789 w 3573"/>
              <a:gd name="T19" fmla="*/ 1102 h 3555"/>
              <a:gd name="T20" fmla="*/ 1789 w 3573"/>
              <a:gd name="T21" fmla="*/ 1784 h 3555"/>
              <a:gd name="T22" fmla="*/ 2469 w 3573"/>
              <a:gd name="T23" fmla="*/ 1784 h 3555"/>
              <a:gd name="T24" fmla="*/ 2540 w 3573"/>
              <a:gd name="T25" fmla="*/ 1856 h 3555"/>
              <a:gd name="T26" fmla="*/ 2540 w 3573"/>
              <a:gd name="T27" fmla="*/ 1856 h 3555"/>
              <a:gd name="T28" fmla="*/ 3573 w 3573"/>
              <a:gd name="T29" fmla="*/ 534 h 3555"/>
              <a:gd name="T30" fmla="*/ 3573 w 3573"/>
              <a:gd name="T31" fmla="*/ 534 h 3555"/>
              <a:gd name="T32" fmla="*/ 3368 w 3573"/>
              <a:gd name="T33" fmla="*/ 953 h 3555"/>
              <a:gd name="T34" fmla="*/ 3051 w 3573"/>
              <a:gd name="T35" fmla="*/ 524 h 3555"/>
              <a:gd name="T36" fmla="*/ 2622 w 3573"/>
              <a:gd name="T37" fmla="*/ 206 h 3555"/>
              <a:gd name="T38" fmla="*/ 3041 w 3573"/>
              <a:gd name="T39" fmla="*/ 3 h 3555"/>
              <a:gd name="T40" fmla="*/ 3573 w 3573"/>
              <a:gd name="T41" fmla="*/ 534 h 3555"/>
              <a:gd name="T42" fmla="*/ 3573 w 3573"/>
              <a:gd name="T43" fmla="*/ 534 h 3555"/>
              <a:gd name="T44" fmla="*/ 209 w 3573"/>
              <a:gd name="T45" fmla="*/ 953 h 3555"/>
              <a:gd name="T46" fmla="*/ 209 w 3573"/>
              <a:gd name="T47" fmla="*/ 953 h 3555"/>
              <a:gd name="T48" fmla="*/ 0 w 3573"/>
              <a:gd name="T49" fmla="*/ 531 h 3555"/>
              <a:gd name="T50" fmla="*/ 532 w 3573"/>
              <a:gd name="T51" fmla="*/ 0 h 3555"/>
              <a:gd name="T52" fmla="*/ 954 w 3573"/>
              <a:gd name="T53" fmla="*/ 208 h 3555"/>
              <a:gd name="T54" fmla="*/ 209 w 3573"/>
              <a:gd name="T55" fmla="*/ 953 h 3555"/>
              <a:gd name="T56" fmla="*/ 209 w 3573"/>
              <a:gd name="T57" fmla="*/ 953 h 3555"/>
              <a:gd name="T58" fmla="*/ 571 w 3573"/>
              <a:gd name="T59" fmla="*/ 1787 h 3555"/>
              <a:gd name="T60" fmla="*/ 571 w 3573"/>
              <a:gd name="T61" fmla="*/ 1787 h 3555"/>
              <a:gd name="T62" fmla="*/ 1788 w 3573"/>
              <a:gd name="T63" fmla="*/ 570 h 3555"/>
              <a:gd name="T64" fmla="*/ 1788 w 3573"/>
              <a:gd name="T65" fmla="*/ 570 h 3555"/>
              <a:gd name="T66" fmla="*/ 2648 w 3573"/>
              <a:gd name="T67" fmla="*/ 927 h 3555"/>
              <a:gd name="T68" fmla="*/ 3004 w 3573"/>
              <a:gd name="T69" fmla="*/ 1787 h 3555"/>
              <a:gd name="T70" fmla="*/ 1788 w 3573"/>
              <a:gd name="T71" fmla="*/ 3003 h 3555"/>
              <a:gd name="T72" fmla="*/ 571 w 3573"/>
              <a:gd name="T73" fmla="*/ 1787 h 3555"/>
              <a:gd name="T74" fmla="*/ 571 w 3573"/>
              <a:gd name="T75" fmla="*/ 1787 h 3555"/>
              <a:gd name="T76" fmla="*/ 3361 w 3573"/>
              <a:gd name="T77" fmla="*/ 1787 h 3555"/>
              <a:gd name="T78" fmla="*/ 3361 w 3573"/>
              <a:gd name="T79" fmla="*/ 1787 h 3555"/>
              <a:gd name="T80" fmla="*/ 1788 w 3573"/>
              <a:gd name="T81" fmla="*/ 214 h 3555"/>
              <a:gd name="T82" fmla="*/ 215 w 3573"/>
              <a:gd name="T83" fmla="*/ 1787 h 3555"/>
              <a:gd name="T84" fmla="*/ 677 w 3573"/>
              <a:gd name="T85" fmla="*/ 2900 h 3555"/>
              <a:gd name="T86" fmla="*/ 541 w 3573"/>
              <a:gd name="T87" fmla="*/ 3502 h 3555"/>
              <a:gd name="T88" fmla="*/ 586 w 3573"/>
              <a:gd name="T89" fmla="*/ 3534 h 3555"/>
              <a:gd name="T90" fmla="*/ 1115 w 3573"/>
              <a:gd name="T91" fmla="*/ 3208 h 3555"/>
              <a:gd name="T92" fmla="*/ 1788 w 3573"/>
              <a:gd name="T93" fmla="*/ 3360 h 3555"/>
              <a:gd name="T94" fmla="*/ 2460 w 3573"/>
              <a:gd name="T95" fmla="*/ 3209 h 3555"/>
              <a:gd name="T96" fmla="*/ 2989 w 3573"/>
              <a:gd name="T97" fmla="*/ 3534 h 3555"/>
              <a:gd name="T98" fmla="*/ 3034 w 3573"/>
              <a:gd name="T99" fmla="*/ 3502 h 3555"/>
              <a:gd name="T100" fmla="*/ 2897 w 3573"/>
              <a:gd name="T101" fmla="*/ 2901 h 3555"/>
              <a:gd name="T102" fmla="*/ 3361 w 3573"/>
              <a:gd name="T103" fmla="*/ 1787 h 3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3" h="3555">
                <a:moveTo>
                  <a:pt x="2540" y="1856"/>
                </a:moveTo>
                <a:lnTo>
                  <a:pt x="2540" y="1856"/>
                </a:lnTo>
                <a:lnTo>
                  <a:pt x="2540" y="1998"/>
                </a:lnTo>
                <a:cubicBezTo>
                  <a:pt x="2540" y="2037"/>
                  <a:pt x="2508" y="2069"/>
                  <a:pt x="2469" y="2069"/>
                </a:cubicBezTo>
                <a:lnTo>
                  <a:pt x="1575" y="2069"/>
                </a:lnTo>
                <a:cubicBezTo>
                  <a:pt x="1536" y="2069"/>
                  <a:pt x="1504" y="2037"/>
                  <a:pt x="1504" y="1998"/>
                </a:cubicBezTo>
                <a:lnTo>
                  <a:pt x="1504" y="1102"/>
                </a:lnTo>
                <a:cubicBezTo>
                  <a:pt x="1504" y="1063"/>
                  <a:pt x="1536" y="1031"/>
                  <a:pt x="1575" y="1031"/>
                </a:cubicBezTo>
                <a:lnTo>
                  <a:pt x="1718" y="1031"/>
                </a:lnTo>
                <a:cubicBezTo>
                  <a:pt x="1757" y="1031"/>
                  <a:pt x="1789" y="1063"/>
                  <a:pt x="1789" y="1102"/>
                </a:cubicBezTo>
                <a:lnTo>
                  <a:pt x="1789" y="1784"/>
                </a:lnTo>
                <a:lnTo>
                  <a:pt x="2469" y="1784"/>
                </a:lnTo>
                <a:cubicBezTo>
                  <a:pt x="2508" y="1784"/>
                  <a:pt x="2540" y="1817"/>
                  <a:pt x="2540" y="1856"/>
                </a:cubicBezTo>
                <a:lnTo>
                  <a:pt x="2540" y="1856"/>
                </a:lnTo>
                <a:close/>
                <a:moveTo>
                  <a:pt x="3573" y="534"/>
                </a:moveTo>
                <a:lnTo>
                  <a:pt x="3573" y="534"/>
                </a:lnTo>
                <a:cubicBezTo>
                  <a:pt x="3573" y="704"/>
                  <a:pt x="3493" y="855"/>
                  <a:pt x="3368" y="953"/>
                </a:cubicBezTo>
                <a:cubicBezTo>
                  <a:pt x="3286" y="797"/>
                  <a:pt x="3179" y="652"/>
                  <a:pt x="3051" y="524"/>
                </a:cubicBezTo>
                <a:cubicBezTo>
                  <a:pt x="2923" y="395"/>
                  <a:pt x="2778" y="289"/>
                  <a:pt x="2622" y="206"/>
                </a:cubicBezTo>
                <a:cubicBezTo>
                  <a:pt x="2719" y="82"/>
                  <a:pt x="2871" y="3"/>
                  <a:pt x="3041" y="3"/>
                </a:cubicBezTo>
                <a:cubicBezTo>
                  <a:pt x="3335" y="2"/>
                  <a:pt x="3573" y="240"/>
                  <a:pt x="3573" y="534"/>
                </a:cubicBezTo>
                <a:lnTo>
                  <a:pt x="3573" y="534"/>
                </a:lnTo>
                <a:close/>
                <a:moveTo>
                  <a:pt x="209" y="953"/>
                </a:moveTo>
                <a:lnTo>
                  <a:pt x="209" y="953"/>
                </a:lnTo>
                <a:cubicBezTo>
                  <a:pt x="82" y="856"/>
                  <a:pt x="0" y="703"/>
                  <a:pt x="0" y="531"/>
                </a:cubicBezTo>
                <a:cubicBezTo>
                  <a:pt x="0" y="237"/>
                  <a:pt x="238" y="0"/>
                  <a:pt x="532" y="0"/>
                </a:cubicBezTo>
                <a:cubicBezTo>
                  <a:pt x="704" y="0"/>
                  <a:pt x="857" y="81"/>
                  <a:pt x="954" y="208"/>
                </a:cubicBezTo>
                <a:cubicBezTo>
                  <a:pt x="637" y="376"/>
                  <a:pt x="377" y="636"/>
                  <a:pt x="209" y="953"/>
                </a:cubicBezTo>
                <a:lnTo>
                  <a:pt x="209" y="953"/>
                </a:lnTo>
                <a:close/>
                <a:moveTo>
                  <a:pt x="571" y="1787"/>
                </a:moveTo>
                <a:lnTo>
                  <a:pt x="571" y="1787"/>
                </a:lnTo>
                <a:cubicBezTo>
                  <a:pt x="571" y="1116"/>
                  <a:pt x="1117" y="570"/>
                  <a:pt x="1788" y="570"/>
                </a:cubicBezTo>
                <a:lnTo>
                  <a:pt x="1788" y="570"/>
                </a:lnTo>
                <a:cubicBezTo>
                  <a:pt x="2113" y="570"/>
                  <a:pt x="2418" y="697"/>
                  <a:pt x="2648" y="927"/>
                </a:cubicBezTo>
                <a:cubicBezTo>
                  <a:pt x="2878" y="1156"/>
                  <a:pt x="3004" y="1462"/>
                  <a:pt x="3004" y="1787"/>
                </a:cubicBezTo>
                <a:cubicBezTo>
                  <a:pt x="3004" y="2458"/>
                  <a:pt x="2459" y="3003"/>
                  <a:pt x="1788" y="3003"/>
                </a:cubicBezTo>
                <a:cubicBezTo>
                  <a:pt x="1117" y="3003"/>
                  <a:pt x="571" y="2458"/>
                  <a:pt x="571" y="1787"/>
                </a:cubicBezTo>
                <a:lnTo>
                  <a:pt x="571" y="1787"/>
                </a:lnTo>
                <a:close/>
                <a:moveTo>
                  <a:pt x="3361" y="1787"/>
                </a:moveTo>
                <a:lnTo>
                  <a:pt x="3361" y="1787"/>
                </a:lnTo>
                <a:cubicBezTo>
                  <a:pt x="3361" y="918"/>
                  <a:pt x="2656" y="214"/>
                  <a:pt x="1788" y="214"/>
                </a:cubicBezTo>
                <a:cubicBezTo>
                  <a:pt x="919" y="214"/>
                  <a:pt x="215" y="918"/>
                  <a:pt x="215" y="1787"/>
                </a:cubicBezTo>
                <a:cubicBezTo>
                  <a:pt x="215" y="2222"/>
                  <a:pt x="392" y="2615"/>
                  <a:pt x="677" y="2900"/>
                </a:cubicBezTo>
                <a:lnTo>
                  <a:pt x="541" y="3502"/>
                </a:lnTo>
                <a:cubicBezTo>
                  <a:pt x="532" y="3540"/>
                  <a:pt x="552" y="3555"/>
                  <a:pt x="586" y="3534"/>
                </a:cubicBezTo>
                <a:lnTo>
                  <a:pt x="1115" y="3208"/>
                </a:lnTo>
                <a:cubicBezTo>
                  <a:pt x="1319" y="3305"/>
                  <a:pt x="1547" y="3360"/>
                  <a:pt x="1788" y="3360"/>
                </a:cubicBezTo>
                <a:cubicBezTo>
                  <a:pt x="2028" y="3360"/>
                  <a:pt x="2256" y="3305"/>
                  <a:pt x="2460" y="3209"/>
                </a:cubicBezTo>
                <a:lnTo>
                  <a:pt x="2989" y="3534"/>
                </a:lnTo>
                <a:cubicBezTo>
                  <a:pt x="3022" y="3555"/>
                  <a:pt x="3042" y="3540"/>
                  <a:pt x="3034" y="3502"/>
                </a:cubicBezTo>
                <a:lnTo>
                  <a:pt x="2897" y="2901"/>
                </a:lnTo>
                <a:cubicBezTo>
                  <a:pt x="3183" y="2616"/>
                  <a:pt x="3361" y="2222"/>
                  <a:pt x="3361" y="1787"/>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7265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D69B-703C-534F-B241-9C4D1F7F6798}"/>
              </a:ext>
            </a:extLst>
          </p:cNvPr>
          <p:cNvSpPr>
            <a:spLocks noGrp="1"/>
          </p:cNvSpPr>
          <p:nvPr>
            <p:ph type="title"/>
          </p:nvPr>
        </p:nvSpPr>
        <p:spPr>
          <a:xfrm>
            <a:off x="4229100" y="3095244"/>
            <a:ext cx="3211830" cy="594360"/>
          </a:xfrm>
        </p:spPr>
        <p:txBody>
          <a:bodyPr/>
          <a:lstStyle/>
          <a:p>
            <a:pPr algn="ctr"/>
            <a:r>
              <a:rPr lang="en-US" sz="8000" dirty="0"/>
              <a:t>Q &amp; A</a:t>
            </a:r>
          </a:p>
        </p:txBody>
      </p:sp>
    </p:spTree>
    <p:extLst>
      <p:ext uri="{BB962C8B-B14F-4D97-AF65-F5344CB8AC3E}">
        <p14:creationId xmlns:p14="http://schemas.microsoft.com/office/powerpoint/2010/main" val="61103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8C490D9-68B9-5F44-8B88-3F00EB7EE8A6}"/>
              </a:ext>
            </a:extLst>
          </p:cNvPr>
          <p:cNvPicPr>
            <a:picLocks noChangeAspect="1"/>
          </p:cNvPicPr>
          <p:nvPr/>
        </p:nvPicPr>
        <p:blipFill>
          <a:blip r:embed="rId2"/>
          <a:stretch>
            <a:fillRect/>
          </a:stretch>
        </p:blipFill>
        <p:spPr>
          <a:xfrm>
            <a:off x="3064756" y="2294390"/>
            <a:ext cx="2025212" cy="2025212"/>
          </a:xfrm>
          <a:prstGeom prst="rect">
            <a:avLst/>
          </a:prstGeom>
        </p:spPr>
      </p:pic>
      <p:sp>
        <p:nvSpPr>
          <p:cNvPr id="2" name="Title 1"/>
          <p:cNvSpPr>
            <a:spLocks noGrp="1"/>
          </p:cNvSpPr>
          <p:nvPr>
            <p:ph type="title"/>
          </p:nvPr>
        </p:nvSpPr>
        <p:spPr/>
        <p:txBody>
          <a:bodyPr/>
          <a:lstStyle/>
          <a:p>
            <a:r>
              <a:rPr lang="en-US" dirty="0"/>
              <a:t>Our team</a:t>
            </a:r>
          </a:p>
        </p:txBody>
      </p:sp>
      <p:sp>
        <p:nvSpPr>
          <p:cNvPr id="46" name="Text Placeholder 26"/>
          <p:cNvSpPr txBox="1">
            <a:spLocks/>
          </p:cNvSpPr>
          <p:nvPr/>
        </p:nvSpPr>
        <p:spPr>
          <a:xfrm>
            <a:off x="5217916" y="4618973"/>
            <a:ext cx="1862907" cy="434941"/>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sz="1050" dirty="0">
                <a:latin typeface="Open Sans"/>
                <a:cs typeface="Open Sans"/>
              </a:rPr>
              <a:t>Senior Manager</a:t>
            </a:r>
          </a:p>
        </p:txBody>
      </p:sp>
      <p:sp>
        <p:nvSpPr>
          <p:cNvPr id="47" name="Text Placeholder 27"/>
          <p:cNvSpPr txBox="1">
            <a:spLocks/>
          </p:cNvSpPr>
          <p:nvPr/>
        </p:nvSpPr>
        <p:spPr>
          <a:xfrm>
            <a:off x="5217916" y="4445744"/>
            <a:ext cx="1959190" cy="267821"/>
          </a:xfrm>
          <a:prstGeom prst="rect">
            <a:avLst/>
          </a:prstGeom>
        </p:spPr>
        <p:txBody>
          <a:bodyPr lIns="0" rIns="0"/>
          <a:lstStyle>
            <a:defPPr>
              <a:defRPr lang="en-US"/>
            </a:defPPr>
            <a:lvl1pPr indent="0">
              <a:lnSpc>
                <a:spcPct val="85000"/>
              </a:lnSpc>
              <a:spcBef>
                <a:spcPts val="0"/>
              </a:spcBef>
              <a:buClr>
                <a:schemeClr val="accent5"/>
              </a:buClr>
              <a:buSzPct val="75000"/>
              <a:buFont typeface="Arial" panose="020B0604020202020204" pitchFamily="34" charset="0"/>
              <a:buNone/>
              <a:defRPr sz="1600" b="1" spc="-30">
                <a:latin typeface="Chronicle Display Black" charset="0"/>
                <a:ea typeface="Chronicle Display Black" charset="0"/>
                <a:cs typeface="Chronicle Display Black" charset="0"/>
              </a:defRPr>
            </a:lvl1pPr>
            <a:lvl2pPr marL="685800" indent="-228600">
              <a:lnSpc>
                <a:spcPct val="100000"/>
              </a:lnSpc>
              <a:spcBef>
                <a:spcPts val="500"/>
              </a:spcBef>
              <a:buClr>
                <a:schemeClr val="accent5"/>
              </a:buClr>
              <a:buSzPct val="75000"/>
              <a:buFont typeface="Arial" panose="020B0604020202020204" pitchFamily="34" charset="0"/>
              <a:buChar char="•"/>
              <a:defRPr spc="-30">
                <a:latin typeface="Open Sans" charset="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latin typeface="Open Sans" charset="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latin typeface="Open Sans" charset="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latin typeface="Open Sans" charset="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latin typeface="+mn-lt"/>
              </a:rPr>
              <a:t>Pooja Shah</a:t>
            </a:r>
          </a:p>
        </p:txBody>
      </p:sp>
      <p:sp>
        <p:nvSpPr>
          <p:cNvPr id="48" name="Text Placeholder 28"/>
          <p:cNvSpPr txBox="1">
            <a:spLocks/>
          </p:cNvSpPr>
          <p:nvPr/>
        </p:nvSpPr>
        <p:spPr>
          <a:xfrm>
            <a:off x="7371074" y="4618973"/>
            <a:ext cx="1862907" cy="434941"/>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sz="1050" dirty="0">
                <a:latin typeface="Open Sans"/>
                <a:cs typeface="Open Sans"/>
              </a:rPr>
              <a:t>Senior Consultant</a:t>
            </a:r>
          </a:p>
        </p:txBody>
      </p:sp>
      <p:sp>
        <p:nvSpPr>
          <p:cNvPr id="49" name="Text Placeholder 29"/>
          <p:cNvSpPr txBox="1">
            <a:spLocks/>
          </p:cNvSpPr>
          <p:nvPr/>
        </p:nvSpPr>
        <p:spPr>
          <a:xfrm>
            <a:off x="7371074" y="4439182"/>
            <a:ext cx="1959190" cy="267821"/>
          </a:xfrm>
          <a:prstGeom prst="rect">
            <a:avLst/>
          </a:prstGeom>
        </p:spPr>
        <p:txBody>
          <a:bodyPr lIns="0" rIns="0"/>
          <a:lstStyle>
            <a:defPPr>
              <a:defRPr lang="en-US"/>
            </a:defPPr>
            <a:lvl1pPr indent="0">
              <a:lnSpc>
                <a:spcPct val="85000"/>
              </a:lnSpc>
              <a:spcBef>
                <a:spcPts val="0"/>
              </a:spcBef>
              <a:buClr>
                <a:schemeClr val="accent5"/>
              </a:buClr>
              <a:buSzPct val="75000"/>
              <a:buFont typeface="Arial" panose="020B0604020202020204" pitchFamily="34" charset="0"/>
              <a:buNone/>
              <a:defRPr sz="1600" b="1" spc="-30">
                <a:latin typeface="Chronicle Display Black" charset="0"/>
                <a:ea typeface="Chronicle Display Black" charset="0"/>
                <a:cs typeface="Chronicle Display Black" charset="0"/>
              </a:defRPr>
            </a:lvl1pPr>
            <a:lvl2pPr marL="685800" indent="-228600">
              <a:lnSpc>
                <a:spcPct val="100000"/>
              </a:lnSpc>
              <a:spcBef>
                <a:spcPts val="500"/>
              </a:spcBef>
              <a:buClr>
                <a:schemeClr val="accent5"/>
              </a:buClr>
              <a:buSzPct val="75000"/>
              <a:buFont typeface="Arial" panose="020B0604020202020204" pitchFamily="34" charset="0"/>
              <a:buChar char="•"/>
              <a:defRPr spc="-30">
                <a:latin typeface="Open Sans" charset="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latin typeface="Open Sans" charset="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latin typeface="Open Sans" charset="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latin typeface="Open Sans" charset="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latin typeface="+mn-lt"/>
              </a:rPr>
              <a:t>Kara Donato</a:t>
            </a:r>
          </a:p>
        </p:txBody>
      </p:sp>
      <p:sp>
        <p:nvSpPr>
          <p:cNvPr id="50" name="Text Placeholder 30"/>
          <p:cNvSpPr txBox="1">
            <a:spLocks/>
          </p:cNvSpPr>
          <p:nvPr/>
        </p:nvSpPr>
        <p:spPr>
          <a:xfrm>
            <a:off x="913821" y="4445744"/>
            <a:ext cx="1959190" cy="267821"/>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Bef>
                <a:spcPts val="0"/>
              </a:spcBef>
              <a:buNone/>
            </a:pPr>
            <a:r>
              <a:rPr lang="en-US" sz="1400" b="1" dirty="0">
                <a:latin typeface="+mn-lt"/>
                <a:ea typeface="Chronicle Display Black" charset="0"/>
                <a:cs typeface="Chronicle Display Black" charset="0"/>
              </a:rPr>
              <a:t>Doug Hoover</a:t>
            </a:r>
          </a:p>
        </p:txBody>
      </p:sp>
      <p:sp>
        <p:nvSpPr>
          <p:cNvPr id="51" name="Text Placeholder 31"/>
          <p:cNvSpPr txBox="1">
            <a:spLocks/>
          </p:cNvSpPr>
          <p:nvPr/>
        </p:nvSpPr>
        <p:spPr>
          <a:xfrm>
            <a:off x="913821" y="4618973"/>
            <a:ext cx="1860765" cy="416596"/>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sz="1050" dirty="0">
                <a:latin typeface="Open Sans"/>
                <a:cs typeface="Open Sans"/>
              </a:rPr>
              <a:t>Specialist Leader</a:t>
            </a:r>
          </a:p>
        </p:txBody>
      </p:sp>
      <p:sp>
        <p:nvSpPr>
          <p:cNvPr id="55" name="Text Placeholder 32"/>
          <p:cNvSpPr txBox="1">
            <a:spLocks/>
          </p:cNvSpPr>
          <p:nvPr/>
        </p:nvSpPr>
        <p:spPr>
          <a:xfrm>
            <a:off x="3070921" y="4440405"/>
            <a:ext cx="1959190" cy="267821"/>
          </a:xfrm>
          <a:prstGeom prst="rect">
            <a:avLst/>
          </a:prstGeom>
        </p:spPr>
        <p:txBody>
          <a:bodyPr lIns="0" rIns="0"/>
          <a:lstStyle>
            <a:defPPr>
              <a:defRPr lang="en-US"/>
            </a:defPPr>
            <a:lvl1pPr indent="0">
              <a:lnSpc>
                <a:spcPct val="85000"/>
              </a:lnSpc>
              <a:spcBef>
                <a:spcPts val="0"/>
              </a:spcBef>
              <a:buClr>
                <a:schemeClr val="accent5"/>
              </a:buClr>
              <a:buSzPct val="75000"/>
              <a:buFont typeface="Arial" panose="020B0604020202020204" pitchFamily="34" charset="0"/>
              <a:buNone/>
              <a:defRPr sz="1600" b="1" spc="-30">
                <a:latin typeface="Chronicle Display Black" charset="0"/>
                <a:ea typeface="Chronicle Display Black" charset="0"/>
                <a:cs typeface="Chronicle Display Black" charset="0"/>
              </a:defRPr>
            </a:lvl1pPr>
            <a:lvl2pPr marL="685800" indent="-228600">
              <a:lnSpc>
                <a:spcPct val="100000"/>
              </a:lnSpc>
              <a:spcBef>
                <a:spcPts val="500"/>
              </a:spcBef>
              <a:buClr>
                <a:schemeClr val="accent5"/>
              </a:buClr>
              <a:buSzPct val="75000"/>
              <a:buFont typeface="Arial" panose="020B0604020202020204" pitchFamily="34" charset="0"/>
              <a:buChar char="•"/>
              <a:defRPr spc="-30">
                <a:latin typeface="Open Sans" charset="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latin typeface="Open Sans" charset="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latin typeface="Open Sans" charset="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latin typeface="Open Sans" charset="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latin typeface="+mn-lt"/>
              </a:rPr>
              <a:t>Ankur Gautam</a:t>
            </a:r>
          </a:p>
        </p:txBody>
      </p:sp>
      <p:pic>
        <p:nvPicPr>
          <p:cNvPr id="15" name="Picture 14">
            <a:extLst>
              <a:ext uri="{FF2B5EF4-FFF2-40B4-BE49-F238E27FC236}">
                <a16:creationId xmlns:a16="http://schemas.microsoft.com/office/drawing/2014/main" id="{68007EA2-1FEE-3141-8A1E-CF5128EDD47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72" t="12776" r="-172" b="20558"/>
          <a:stretch/>
        </p:blipFill>
        <p:spPr>
          <a:xfrm>
            <a:off x="911134" y="2294390"/>
            <a:ext cx="2019852" cy="2019852"/>
          </a:xfrm>
          <a:prstGeom prst="rect">
            <a:avLst/>
          </a:prstGeom>
        </p:spPr>
      </p:pic>
      <p:sp>
        <p:nvSpPr>
          <p:cNvPr id="56" name="Text Placeholder 1"/>
          <p:cNvSpPr txBox="1">
            <a:spLocks/>
          </p:cNvSpPr>
          <p:nvPr/>
        </p:nvSpPr>
        <p:spPr>
          <a:xfrm>
            <a:off x="3070921" y="4618973"/>
            <a:ext cx="1962996" cy="415373"/>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sz="1050" dirty="0">
                <a:latin typeface="Open Sans"/>
                <a:cs typeface="Open Sans"/>
              </a:rPr>
              <a:t>Senior Manager</a:t>
            </a:r>
          </a:p>
        </p:txBody>
      </p:sp>
      <p:pic>
        <p:nvPicPr>
          <p:cNvPr id="9" name="Picture 8">
            <a:extLst>
              <a:ext uri="{FF2B5EF4-FFF2-40B4-BE49-F238E27FC236}">
                <a16:creationId xmlns:a16="http://schemas.microsoft.com/office/drawing/2014/main" id="{F84CAB56-6601-9B43-85D3-229B05C5376B}"/>
              </a:ext>
            </a:extLst>
          </p:cNvPr>
          <p:cNvPicPr>
            <a:picLocks noChangeAspect="1"/>
          </p:cNvPicPr>
          <p:nvPr/>
        </p:nvPicPr>
        <p:blipFill>
          <a:blip r:embed="rId5">
            <a:grayscl/>
          </a:blip>
          <a:stretch>
            <a:fillRect/>
          </a:stretch>
        </p:blipFill>
        <p:spPr>
          <a:xfrm>
            <a:off x="7371073" y="2294391"/>
            <a:ext cx="2025215" cy="2025215"/>
          </a:xfrm>
          <a:prstGeom prst="rect">
            <a:avLst/>
          </a:prstGeom>
        </p:spPr>
      </p:pic>
      <p:pic>
        <p:nvPicPr>
          <p:cNvPr id="11" name="Picture 10">
            <a:extLst>
              <a:ext uri="{FF2B5EF4-FFF2-40B4-BE49-F238E27FC236}">
                <a16:creationId xmlns:a16="http://schemas.microsoft.com/office/drawing/2014/main" id="{76067764-171E-AC46-85B4-418899612E4B}"/>
              </a:ext>
            </a:extLst>
          </p:cNvPr>
          <p:cNvPicPr>
            <a:picLocks noChangeAspect="1"/>
          </p:cNvPicPr>
          <p:nvPr/>
        </p:nvPicPr>
        <p:blipFill rotWithShape="1">
          <a:blip r:embed="rId6">
            <a:grayscl/>
          </a:blip>
          <a:srcRect l="24226" r="9586"/>
          <a:stretch/>
        </p:blipFill>
        <p:spPr>
          <a:xfrm>
            <a:off x="5217914" y="2294390"/>
            <a:ext cx="2025213" cy="2025213"/>
          </a:xfrm>
          <a:prstGeom prst="rect">
            <a:avLst/>
          </a:prstGeom>
        </p:spPr>
      </p:pic>
      <p:sp>
        <p:nvSpPr>
          <p:cNvPr id="21" name="Text Placeholder 28">
            <a:extLst>
              <a:ext uri="{FF2B5EF4-FFF2-40B4-BE49-F238E27FC236}">
                <a16:creationId xmlns:a16="http://schemas.microsoft.com/office/drawing/2014/main" id="{01C3D289-C05A-5644-BC13-BA30454A2C4D}"/>
              </a:ext>
            </a:extLst>
          </p:cNvPr>
          <p:cNvSpPr txBox="1">
            <a:spLocks/>
          </p:cNvSpPr>
          <p:nvPr/>
        </p:nvSpPr>
        <p:spPr>
          <a:xfrm>
            <a:off x="9530055" y="4624119"/>
            <a:ext cx="1862907" cy="434941"/>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sz="1050" dirty="0">
                <a:latin typeface="Open Sans"/>
                <a:cs typeface="Open Sans"/>
              </a:rPr>
              <a:t>Senior Consultant </a:t>
            </a:r>
          </a:p>
        </p:txBody>
      </p:sp>
      <p:sp>
        <p:nvSpPr>
          <p:cNvPr id="22" name="Text Placeholder 29">
            <a:extLst>
              <a:ext uri="{FF2B5EF4-FFF2-40B4-BE49-F238E27FC236}">
                <a16:creationId xmlns:a16="http://schemas.microsoft.com/office/drawing/2014/main" id="{F239B3C1-AD2F-9C4D-B1BC-44B07E5135FF}"/>
              </a:ext>
            </a:extLst>
          </p:cNvPr>
          <p:cNvSpPr txBox="1">
            <a:spLocks/>
          </p:cNvSpPr>
          <p:nvPr/>
        </p:nvSpPr>
        <p:spPr>
          <a:xfrm>
            <a:off x="9530055" y="4444328"/>
            <a:ext cx="1959190" cy="267821"/>
          </a:xfrm>
          <a:prstGeom prst="rect">
            <a:avLst/>
          </a:prstGeom>
        </p:spPr>
        <p:txBody>
          <a:bodyPr lIns="0" rIns="0"/>
          <a:lstStyle>
            <a:defPPr>
              <a:defRPr lang="en-US"/>
            </a:defPPr>
            <a:lvl1pPr indent="0">
              <a:lnSpc>
                <a:spcPct val="85000"/>
              </a:lnSpc>
              <a:spcBef>
                <a:spcPts val="0"/>
              </a:spcBef>
              <a:buClr>
                <a:schemeClr val="accent5"/>
              </a:buClr>
              <a:buSzPct val="75000"/>
              <a:buFont typeface="Arial" panose="020B0604020202020204" pitchFamily="34" charset="0"/>
              <a:buNone/>
              <a:defRPr sz="1600" b="1" spc="-30">
                <a:latin typeface="Chronicle Display Black" charset="0"/>
                <a:ea typeface="Chronicle Display Black" charset="0"/>
                <a:cs typeface="Chronicle Display Black" charset="0"/>
              </a:defRPr>
            </a:lvl1pPr>
            <a:lvl2pPr marL="685800" indent="-228600">
              <a:lnSpc>
                <a:spcPct val="100000"/>
              </a:lnSpc>
              <a:spcBef>
                <a:spcPts val="500"/>
              </a:spcBef>
              <a:buClr>
                <a:schemeClr val="accent5"/>
              </a:buClr>
              <a:buSzPct val="75000"/>
              <a:buFont typeface="Arial" panose="020B0604020202020204" pitchFamily="34" charset="0"/>
              <a:buChar char="•"/>
              <a:defRPr spc="-30">
                <a:latin typeface="Open Sans" charset="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latin typeface="Open Sans" charset="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latin typeface="Open Sans" charset="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latin typeface="Open Sans" charset="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latin typeface="+mn-lt"/>
              </a:rPr>
              <a:t>Brooks Toth</a:t>
            </a:r>
          </a:p>
        </p:txBody>
      </p:sp>
      <p:pic>
        <p:nvPicPr>
          <p:cNvPr id="10" name="Picture 9">
            <a:extLst>
              <a:ext uri="{FF2B5EF4-FFF2-40B4-BE49-F238E27FC236}">
                <a16:creationId xmlns:a16="http://schemas.microsoft.com/office/drawing/2014/main" id="{AC2608A9-1EBB-C742-90FD-1B14A03C64CD}"/>
              </a:ext>
            </a:extLst>
          </p:cNvPr>
          <p:cNvPicPr>
            <a:picLocks noChangeAspect="1"/>
          </p:cNvPicPr>
          <p:nvPr/>
        </p:nvPicPr>
        <p:blipFill>
          <a:blip r:embed="rId7">
            <a:grayscl/>
          </a:blip>
          <a:stretch>
            <a:fillRect/>
          </a:stretch>
        </p:blipFill>
        <p:spPr>
          <a:xfrm>
            <a:off x="9530055" y="2294392"/>
            <a:ext cx="2010644" cy="2025214"/>
          </a:xfrm>
          <a:prstGeom prst="rect">
            <a:avLst/>
          </a:prstGeom>
        </p:spPr>
      </p:pic>
    </p:spTree>
    <p:extLst>
      <p:ext uri="{BB962C8B-B14F-4D97-AF65-F5344CB8AC3E}">
        <p14:creationId xmlns:p14="http://schemas.microsoft.com/office/powerpoint/2010/main" val="3571469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Problem Statement</a:t>
            </a:r>
            <a:br>
              <a:rPr lang="en-US" dirty="0">
                <a:solidFill>
                  <a:schemeClr val="tx2"/>
                </a:solidFill>
                <a:ea typeface="Verdana" panose="020B0604030504040204" pitchFamily="34" charset="0"/>
                <a:cs typeface="Verdana" panose="020B0604030504040204" pitchFamily="34" charset="0"/>
              </a:rPr>
            </a:br>
            <a:endParaRPr lang="en-US" dirty="0"/>
          </a:p>
        </p:txBody>
      </p:sp>
      <p:sp>
        <p:nvSpPr>
          <p:cNvPr id="70" name="Rectangle 69"/>
          <p:cNvSpPr/>
          <p:nvPr/>
        </p:nvSpPr>
        <p:spPr>
          <a:xfrm>
            <a:off x="914912" y="1286712"/>
            <a:ext cx="10291771" cy="646331"/>
          </a:xfrm>
          <a:prstGeom prst="rect">
            <a:avLst/>
          </a:prstGeom>
        </p:spPr>
        <p:txBody>
          <a:bodyPr wrap="square" lIns="0">
            <a:spAutoFit/>
          </a:bodyPr>
          <a:lstStyle/>
          <a:p>
            <a:r>
              <a:rPr lang="en-US" dirty="0">
                <a:solidFill>
                  <a:srgbClr val="81BC00"/>
                </a:solidFill>
                <a:cs typeface="Arial"/>
              </a:rPr>
              <a:t>Writing good user stories is essential to the success of an Agile project and has become the top issue on many projects</a:t>
            </a:r>
          </a:p>
        </p:txBody>
      </p:sp>
      <p:grpSp>
        <p:nvGrpSpPr>
          <p:cNvPr id="50" name="Group 49">
            <a:extLst>
              <a:ext uri="{FF2B5EF4-FFF2-40B4-BE49-F238E27FC236}">
                <a16:creationId xmlns:a16="http://schemas.microsoft.com/office/drawing/2014/main" id="{650B5A46-971B-4130-BC17-4EB9098401F6}"/>
              </a:ext>
            </a:extLst>
          </p:cNvPr>
          <p:cNvGrpSpPr/>
          <p:nvPr/>
        </p:nvGrpSpPr>
        <p:grpSpPr>
          <a:xfrm>
            <a:off x="8322039" y="2001483"/>
            <a:ext cx="2685887" cy="1278070"/>
            <a:chOff x="8402174" y="1983507"/>
            <a:chExt cx="2685887" cy="1278070"/>
          </a:xfrm>
        </p:grpSpPr>
        <p:sp>
          <p:nvSpPr>
            <p:cNvPr id="51" name="Oval Callout 10">
              <a:extLst>
                <a:ext uri="{FF2B5EF4-FFF2-40B4-BE49-F238E27FC236}">
                  <a16:creationId xmlns:a16="http://schemas.microsoft.com/office/drawing/2014/main" id="{3C375B32-F18D-48DF-B474-9D943DF09FC6}"/>
                </a:ext>
              </a:extLst>
            </p:cNvPr>
            <p:cNvSpPr/>
            <p:nvPr/>
          </p:nvSpPr>
          <p:spPr>
            <a:xfrm>
              <a:off x="8402174" y="1983507"/>
              <a:ext cx="1538087" cy="591671"/>
            </a:xfrm>
            <a:prstGeom prst="wedgeEllipseCallout">
              <a:avLst>
                <a:gd name="adj1" fmla="val -31024"/>
                <a:gd name="adj2" fmla="val 53409"/>
              </a:avLst>
            </a:prstGeom>
            <a:noFill/>
            <a:ln w="12700" cap="flat" cmpd="sng" algn="ctr">
              <a:solidFill>
                <a:srgbClr val="FDD3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mn-ea"/>
                  <a:cs typeface="+mn-cs"/>
                </a:rPr>
                <a:t>There is too much back and forth </a:t>
              </a:r>
            </a:p>
          </p:txBody>
        </p:sp>
        <p:sp>
          <p:nvSpPr>
            <p:cNvPr id="52" name="Oval Callout 11">
              <a:extLst>
                <a:ext uri="{FF2B5EF4-FFF2-40B4-BE49-F238E27FC236}">
                  <a16:creationId xmlns:a16="http://schemas.microsoft.com/office/drawing/2014/main" id="{360AA606-C5AF-40DE-90D5-E4D53A317E7F}"/>
                </a:ext>
              </a:extLst>
            </p:cNvPr>
            <p:cNvSpPr/>
            <p:nvPr/>
          </p:nvSpPr>
          <p:spPr>
            <a:xfrm>
              <a:off x="9478898" y="2442617"/>
              <a:ext cx="1609163" cy="818960"/>
            </a:xfrm>
            <a:prstGeom prst="wedgeEllipseCallout">
              <a:avLst>
                <a:gd name="adj1" fmla="val 39040"/>
                <a:gd name="adj2" fmla="val 58603"/>
              </a:avLst>
            </a:prstGeom>
            <a:noFill/>
            <a:ln w="12700" cap="flat" cmpd="sng" algn="ctr">
              <a:solidFill>
                <a:srgbClr val="FDD3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mn-ea"/>
                  <a:cs typeface="+mn-cs"/>
                </a:rPr>
                <a:t>But, user story is not well documented</a:t>
              </a:r>
            </a:p>
          </p:txBody>
        </p:sp>
      </p:grpSp>
      <p:grpSp>
        <p:nvGrpSpPr>
          <p:cNvPr id="53" name="Group 52">
            <a:extLst>
              <a:ext uri="{FF2B5EF4-FFF2-40B4-BE49-F238E27FC236}">
                <a16:creationId xmlns:a16="http://schemas.microsoft.com/office/drawing/2014/main" id="{DBF6946B-04AF-4B62-80BA-9E4341CCD8AB}"/>
              </a:ext>
            </a:extLst>
          </p:cNvPr>
          <p:cNvGrpSpPr/>
          <p:nvPr/>
        </p:nvGrpSpPr>
        <p:grpSpPr>
          <a:xfrm>
            <a:off x="1011924" y="2044488"/>
            <a:ext cx="3313306" cy="1212245"/>
            <a:chOff x="914400" y="1995225"/>
            <a:chExt cx="3313306" cy="1212245"/>
          </a:xfrm>
        </p:grpSpPr>
        <p:sp>
          <p:nvSpPr>
            <p:cNvPr id="54" name="Oval Callout 5">
              <a:extLst>
                <a:ext uri="{FF2B5EF4-FFF2-40B4-BE49-F238E27FC236}">
                  <a16:creationId xmlns:a16="http://schemas.microsoft.com/office/drawing/2014/main" id="{3CB27751-C220-4AF5-AC8C-3CA3EDB18DA4}"/>
                </a:ext>
              </a:extLst>
            </p:cNvPr>
            <p:cNvSpPr/>
            <p:nvPr/>
          </p:nvSpPr>
          <p:spPr>
            <a:xfrm>
              <a:off x="914400" y="1995225"/>
              <a:ext cx="1467651" cy="656375"/>
            </a:xfrm>
            <a:prstGeom prst="wedgeEllipseCallout">
              <a:avLst>
                <a:gd name="adj1" fmla="val -31024"/>
                <a:gd name="adj2" fmla="val 53409"/>
              </a:avLst>
            </a:prstGeom>
            <a:noFill/>
            <a:ln w="12700" cap="flat" cmpd="sng" algn="ctr">
              <a:solidFill>
                <a:srgbClr val="FDD3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mn-ea"/>
                  <a:cs typeface="+mn-cs"/>
                </a:rPr>
                <a:t>It is a change in scope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a typeface="+mn-ea"/>
                <a:cs typeface="+mn-cs"/>
              </a:endParaRPr>
            </a:p>
          </p:txBody>
        </p:sp>
        <p:sp>
          <p:nvSpPr>
            <p:cNvPr id="55" name="Oval Callout 7">
              <a:extLst>
                <a:ext uri="{FF2B5EF4-FFF2-40B4-BE49-F238E27FC236}">
                  <a16:creationId xmlns:a16="http://schemas.microsoft.com/office/drawing/2014/main" id="{0A7FD1C9-7746-45B2-B48A-442BDCFAC0AE}"/>
                </a:ext>
              </a:extLst>
            </p:cNvPr>
            <p:cNvSpPr/>
            <p:nvPr/>
          </p:nvSpPr>
          <p:spPr>
            <a:xfrm>
              <a:off x="2155261" y="2409926"/>
              <a:ext cx="2072445" cy="797544"/>
            </a:xfrm>
            <a:prstGeom prst="wedgeEllipseCallout">
              <a:avLst>
                <a:gd name="adj1" fmla="val 24580"/>
                <a:gd name="adj2" fmla="val 52109"/>
              </a:avLst>
            </a:prstGeom>
            <a:noFill/>
            <a:ln w="12700" cap="flat" cmpd="sng" algn="ctr">
              <a:solidFill>
                <a:srgbClr val="FDD3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mn-ea"/>
                  <a:cs typeface="+mn-cs"/>
                </a:rPr>
                <a:t>Nah, just an additional level of detail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mn-ea"/>
                <a:cs typeface="+mn-cs"/>
              </a:endParaRPr>
            </a:p>
          </p:txBody>
        </p:sp>
      </p:grpSp>
      <p:grpSp>
        <p:nvGrpSpPr>
          <p:cNvPr id="56" name="Group 55">
            <a:extLst>
              <a:ext uri="{FF2B5EF4-FFF2-40B4-BE49-F238E27FC236}">
                <a16:creationId xmlns:a16="http://schemas.microsoft.com/office/drawing/2014/main" id="{0FFB7523-74ED-4E25-8D9E-CD92D81DF6DA}"/>
              </a:ext>
            </a:extLst>
          </p:cNvPr>
          <p:cNvGrpSpPr/>
          <p:nvPr/>
        </p:nvGrpSpPr>
        <p:grpSpPr>
          <a:xfrm>
            <a:off x="4871039" y="2076939"/>
            <a:ext cx="2665720" cy="1155250"/>
            <a:chOff x="4941473" y="2011599"/>
            <a:chExt cx="2665720" cy="1155250"/>
          </a:xfrm>
        </p:grpSpPr>
        <p:sp>
          <p:nvSpPr>
            <p:cNvPr id="57" name="Oval Callout 8">
              <a:extLst>
                <a:ext uri="{FF2B5EF4-FFF2-40B4-BE49-F238E27FC236}">
                  <a16:creationId xmlns:a16="http://schemas.microsoft.com/office/drawing/2014/main" id="{59FDE0D9-4271-4680-B30F-A6A42343374D}"/>
                </a:ext>
              </a:extLst>
            </p:cNvPr>
            <p:cNvSpPr/>
            <p:nvPr/>
          </p:nvSpPr>
          <p:spPr>
            <a:xfrm>
              <a:off x="4941473" y="2011599"/>
              <a:ext cx="1258722" cy="591671"/>
            </a:xfrm>
            <a:prstGeom prst="wedgeEllipseCallout">
              <a:avLst>
                <a:gd name="adj1" fmla="val -31024"/>
                <a:gd name="adj2" fmla="val 53409"/>
              </a:avLst>
            </a:prstGeom>
            <a:noFill/>
            <a:ln w="12700" cap="flat" cmpd="sng" algn="ctr">
              <a:solidFill>
                <a:srgbClr val="FDD3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mn-ea"/>
                  <a:cs typeface="+mn-cs"/>
                </a:rPr>
                <a:t>You didn’t tell</a:t>
              </a:r>
            </a:p>
          </p:txBody>
        </p:sp>
        <p:sp>
          <p:nvSpPr>
            <p:cNvPr id="58" name="Oval Callout 9">
              <a:extLst>
                <a:ext uri="{FF2B5EF4-FFF2-40B4-BE49-F238E27FC236}">
                  <a16:creationId xmlns:a16="http://schemas.microsoft.com/office/drawing/2014/main" id="{A529D7D2-B014-4354-AE19-B69160002FA4}"/>
                </a:ext>
              </a:extLst>
            </p:cNvPr>
            <p:cNvSpPr/>
            <p:nvPr/>
          </p:nvSpPr>
          <p:spPr>
            <a:xfrm>
              <a:off x="5858744" y="2575178"/>
              <a:ext cx="1748449" cy="591671"/>
            </a:xfrm>
            <a:prstGeom prst="wedgeEllipseCallout">
              <a:avLst>
                <a:gd name="adj1" fmla="val 39040"/>
                <a:gd name="adj2" fmla="val 58603"/>
              </a:avLst>
            </a:prstGeom>
            <a:noFill/>
            <a:ln w="12700" cap="flat" cmpd="sng" algn="ctr">
              <a:solidFill>
                <a:srgbClr val="FDD3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mn-ea"/>
                  <a:cs typeface="+mn-cs"/>
                </a:rPr>
                <a:t>Well, you didn’t ask !</a:t>
              </a:r>
            </a:p>
          </p:txBody>
        </p:sp>
      </p:grpSp>
      <p:sp>
        <p:nvSpPr>
          <p:cNvPr id="59" name="Rectangle 58">
            <a:extLst>
              <a:ext uri="{FF2B5EF4-FFF2-40B4-BE49-F238E27FC236}">
                <a16:creationId xmlns:a16="http://schemas.microsoft.com/office/drawing/2014/main" id="{56D36743-93BD-45B2-9D38-ADA5FD184981}"/>
              </a:ext>
            </a:extLst>
          </p:cNvPr>
          <p:cNvSpPr/>
          <p:nvPr/>
        </p:nvSpPr>
        <p:spPr>
          <a:xfrm>
            <a:off x="843483" y="1864603"/>
            <a:ext cx="10363200" cy="1896337"/>
          </a:xfrm>
          <a:prstGeom prst="rect">
            <a:avLst/>
          </a:prstGeom>
          <a:noFill/>
          <a:ln w="12700" cap="flat" cmpd="sng" algn="ctr">
            <a:solidFill>
              <a:srgbClr val="FDD3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a typeface="+mn-ea"/>
              <a:cs typeface="+mn-cs"/>
            </a:endParaRPr>
          </a:p>
        </p:txBody>
      </p:sp>
      <p:sp>
        <p:nvSpPr>
          <p:cNvPr id="60" name="TextBox 59">
            <a:extLst>
              <a:ext uri="{FF2B5EF4-FFF2-40B4-BE49-F238E27FC236}">
                <a16:creationId xmlns:a16="http://schemas.microsoft.com/office/drawing/2014/main" id="{A24D8BFA-B861-431C-92B4-096F767E7D2D}"/>
              </a:ext>
            </a:extLst>
          </p:cNvPr>
          <p:cNvSpPr txBox="1"/>
          <p:nvPr/>
        </p:nvSpPr>
        <p:spPr>
          <a:xfrm>
            <a:off x="772566" y="3295449"/>
            <a:ext cx="10505034" cy="368833"/>
          </a:xfrm>
          <a:prstGeom prst="rect">
            <a:avLst/>
          </a:prstGeom>
          <a:noFill/>
        </p:spPr>
        <p:txBody>
          <a:bodyPr wrap="square" rtlCol="0">
            <a:spAutoFit/>
          </a:bodyPr>
          <a:lstStyle/>
          <a:p>
            <a:pPr algn="ctr"/>
            <a:r>
              <a:rPr lang="en-US" b="1" dirty="0">
                <a:solidFill>
                  <a:srgbClr val="000000"/>
                </a:solidFill>
              </a:rPr>
              <a:t>SOUND FAMILIAR ?</a:t>
            </a:r>
          </a:p>
        </p:txBody>
      </p:sp>
      <p:sp>
        <p:nvSpPr>
          <p:cNvPr id="65" name="Text Placeholder 7">
            <a:extLst>
              <a:ext uri="{FF2B5EF4-FFF2-40B4-BE49-F238E27FC236}">
                <a16:creationId xmlns:a16="http://schemas.microsoft.com/office/drawing/2014/main" id="{898B0812-C6B6-46C8-BA86-9C58BE5782F6}"/>
              </a:ext>
            </a:extLst>
          </p:cNvPr>
          <p:cNvSpPr txBox="1">
            <a:spLocks/>
          </p:cNvSpPr>
          <p:nvPr/>
        </p:nvSpPr>
        <p:spPr>
          <a:xfrm>
            <a:off x="510493" y="3316979"/>
            <a:ext cx="10362880" cy="475488"/>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solidFill>
                <a:srgbClr val="000000"/>
              </a:solidFill>
            </a:endParaRPr>
          </a:p>
        </p:txBody>
      </p:sp>
      <p:sp>
        <p:nvSpPr>
          <p:cNvPr id="2" name="Rectangle 1">
            <a:extLst>
              <a:ext uri="{FF2B5EF4-FFF2-40B4-BE49-F238E27FC236}">
                <a16:creationId xmlns:a16="http://schemas.microsoft.com/office/drawing/2014/main" id="{A97D4F77-B23F-4328-BE7B-13264C6308F0}"/>
              </a:ext>
            </a:extLst>
          </p:cNvPr>
          <p:cNvSpPr/>
          <p:nvPr/>
        </p:nvSpPr>
        <p:spPr>
          <a:xfrm>
            <a:off x="609600" y="3852146"/>
            <a:ext cx="5486400" cy="260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u="sng" dirty="0">
                <a:solidFill>
                  <a:srgbClr val="000000"/>
                </a:solidFill>
              </a:rPr>
              <a:t>Symptoms of Bad User Story Writing </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User Stories were not completed in the Sprint</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User Stories changed during the Sprint (or new ones had to be created)</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Sprint Testing happened the last day or two of the Sprint</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Development didn’t start the first day of the Sprint</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Burndown looked like a hockey stick</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Too much “chatter” between developers and functional team</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Sprint Planning required more than 3 – 5 minutes per User Story</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Time to complete “simple” User Stories was twice as high and time to complete “hard” User Stories was less than expected</a:t>
            </a:r>
          </a:p>
          <a:p>
            <a:r>
              <a:rPr lang="en-US" sz="1050" dirty="0">
                <a:solidFill>
                  <a:srgbClr val="000000"/>
                </a:solidFill>
              </a:rPr>
              <a:t> </a:t>
            </a:r>
            <a:endParaRPr lang="en-US" sz="1000" dirty="0">
              <a:solidFill>
                <a:srgbClr val="000000"/>
              </a:solidFill>
            </a:endParaRPr>
          </a:p>
        </p:txBody>
      </p:sp>
      <p:sp>
        <p:nvSpPr>
          <p:cNvPr id="69" name="Rectangle 68">
            <a:extLst>
              <a:ext uri="{FF2B5EF4-FFF2-40B4-BE49-F238E27FC236}">
                <a16:creationId xmlns:a16="http://schemas.microsoft.com/office/drawing/2014/main" id="{8EFE1E52-504F-4B98-8D78-E6D56B2D703A}"/>
              </a:ext>
            </a:extLst>
          </p:cNvPr>
          <p:cNvSpPr/>
          <p:nvPr/>
        </p:nvSpPr>
        <p:spPr>
          <a:xfrm>
            <a:off x="6096000" y="3866388"/>
            <a:ext cx="5486400" cy="260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u="sng" dirty="0">
                <a:solidFill>
                  <a:srgbClr val="000000"/>
                </a:solidFill>
              </a:rPr>
              <a:t>Impact on Project Delivery</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Acquired functional/technical debt for future Sprints</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Scope evolved as additional details were uncovered</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Testing team was under-utilized the first half of the Sprint and over-committed at the end of the Sprint (potential quality issue).</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Inability to monitor  progress during the Sprint</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Lower velocity due to lost developer productivity</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Backlog grooming for future Sprints suffered</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User Stories lacked required design details and complete acceptance criteria </a:t>
            </a:r>
          </a:p>
          <a:p>
            <a:pPr marL="241300" indent="-228600">
              <a:lnSpc>
                <a:spcPct val="130000"/>
              </a:lnSpc>
              <a:spcBef>
                <a:spcPts val="600"/>
              </a:spcBef>
              <a:buFont typeface="+mj-lt"/>
              <a:buAutoNum type="arabicPeriod"/>
            </a:pPr>
            <a:r>
              <a:rPr lang="en-US" sz="1050" dirty="0">
                <a:solidFill>
                  <a:srgbClr val="000000"/>
                </a:solidFill>
                <a:ea typeface="Open Sans" charset="0"/>
                <a:cs typeface="Open Sans" charset="0"/>
              </a:rPr>
              <a:t>Estimates were inaccurate making it difficult to commit to Sprint outcomes</a:t>
            </a:r>
          </a:p>
          <a:p>
            <a:endParaRPr lang="en-US" sz="1000" dirty="0">
              <a:solidFill>
                <a:srgbClr val="000000"/>
              </a:solidFill>
            </a:endParaRPr>
          </a:p>
        </p:txBody>
      </p:sp>
    </p:spTree>
    <p:extLst>
      <p:ext uri="{BB962C8B-B14F-4D97-AF65-F5344CB8AC3E}">
        <p14:creationId xmlns:p14="http://schemas.microsoft.com/office/powerpoint/2010/main" val="26905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Decomposing business requirements</a:t>
            </a:r>
          </a:p>
        </p:txBody>
      </p:sp>
      <p:grpSp>
        <p:nvGrpSpPr>
          <p:cNvPr id="3" name="Group 2"/>
          <p:cNvGrpSpPr/>
          <p:nvPr/>
        </p:nvGrpSpPr>
        <p:grpSpPr>
          <a:xfrm>
            <a:off x="3543223" y="1563501"/>
            <a:ext cx="3749675" cy="4651921"/>
            <a:chOff x="3472016" y="1466878"/>
            <a:chExt cx="3749675" cy="4651921"/>
          </a:xfrm>
        </p:grpSpPr>
        <p:sp>
          <p:nvSpPr>
            <p:cNvPr id="17" name="Freeform 12"/>
            <p:cNvSpPr>
              <a:spLocks/>
            </p:cNvSpPr>
            <p:nvPr/>
          </p:nvSpPr>
          <p:spPr bwMode="gray">
            <a:xfrm rot="10800000">
              <a:off x="3472016" y="1466878"/>
              <a:ext cx="3749675" cy="1334978"/>
            </a:xfrm>
            <a:custGeom>
              <a:avLst/>
              <a:gdLst>
                <a:gd name="T0" fmla="*/ 0 w 2449"/>
                <a:gd name="T1" fmla="*/ 839 h 889"/>
                <a:gd name="T2" fmla="*/ 2307 w 2449"/>
                <a:gd name="T3" fmla="*/ 839 h 889"/>
                <a:gd name="T4" fmla="*/ 1970 w 2449"/>
                <a:gd name="T5" fmla="*/ 0 h 889"/>
                <a:gd name="T6" fmla="*/ 325 w 2449"/>
                <a:gd name="T7" fmla="*/ 0 h 889"/>
                <a:gd name="T8" fmla="*/ 0 w 2449"/>
                <a:gd name="T9" fmla="*/ 839 h 889"/>
                <a:gd name="T10" fmla="*/ 0 60000 65536"/>
                <a:gd name="T11" fmla="*/ 0 60000 65536"/>
                <a:gd name="T12" fmla="*/ 0 60000 65536"/>
                <a:gd name="T13" fmla="*/ 0 60000 65536"/>
                <a:gd name="T14" fmla="*/ 0 60000 65536"/>
                <a:gd name="T15" fmla="*/ 0 w 2449"/>
                <a:gd name="T16" fmla="*/ 0 h 889"/>
                <a:gd name="T17" fmla="*/ 2449 w 2449"/>
                <a:gd name="T18" fmla="*/ 889 h 889"/>
              </a:gdLst>
              <a:ahLst/>
              <a:cxnLst>
                <a:cxn ang="T10">
                  <a:pos x="T0" y="T1"/>
                </a:cxn>
                <a:cxn ang="T11">
                  <a:pos x="T2" y="T3"/>
                </a:cxn>
                <a:cxn ang="T12">
                  <a:pos x="T4" y="T5"/>
                </a:cxn>
                <a:cxn ang="T13">
                  <a:pos x="T6" y="T7"/>
                </a:cxn>
                <a:cxn ang="T14">
                  <a:pos x="T8" y="T9"/>
                </a:cxn>
              </a:cxnLst>
              <a:rect l="T15" t="T16" r="T17" b="T18"/>
              <a:pathLst>
                <a:path w="2449" h="889">
                  <a:moveTo>
                    <a:pt x="0" y="889"/>
                  </a:moveTo>
                  <a:lnTo>
                    <a:pt x="2449" y="889"/>
                  </a:lnTo>
                  <a:lnTo>
                    <a:pt x="2091" y="0"/>
                  </a:lnTo>
                  <a:lnTo>
                    <a:pt x="345" y="0"/>
                  </a:lnTo>
                  <a:lnTo>
                    <a:pt x="0" y="889"/>
                  </a:lnTo>
                </a:path>
              </a:pathLst>
            </a:custGeom>
            <a:solidFill>
              <a:schemeClr val="tx2"/>
            </a:solidFill>
            <a:ln w="12700" cap="rnd">
              <a:noFill/>
              <a:round/>
              <a:headEnd/>
              <a:tailEnd/>
            </a:ln>
          </p:spPr>
          <p:txBody>
            <a:bodyPr/>
            <a:lstStyle/>
            <a:p>
              <a:pPr>
                <a:defRPr/>
              </a:pPr>
              <a:endParaRPr lang="en-GB" sz="1400" kern="0" dirty="0">
                <a:solidFill>
                  <a:srgbClr val="FFFFFF"/>
                </a:solidFill>
                <a:cs typeface="Arial" charset="0"/>
              </a:endParaRPr>
            </a:p>
          </p:txBody>
        </p:sp>
        <p:sp>
          <p:nvSpPr>
            <p:cNvPr id="18" name="Freeform 17"/>
            <p:cNvSpPr>
              <a:spLocks/>
            </p:cNvSpPr>
            <p:nvPr/>
          </p:nvSpPr>
          <p:spPr bwMode="gray">
            <a:xfrm rot="10800000">
              <a:off x="4554691" y="4193028"/>
              <a:ext cx="1585913" cy="1069198"/>
            </a:xfrm>
            <a:custGeom>
              <a:avLst/>
              <a:gdLst>
                <a:gd name="T0" fmla="*/ 18 w 1008"/>
                <a:gd name="T1" fmla="*/ 704 h 713"/>
                <a:gd name="T2" fmla="*/ 996 w 1008"/>
                <a:gd name="T3" fmla="*/ 704 h 713"/>
                <a:gd name="T4" fmla="*/ 720 w 1008"/>
                <a:gd name="T5" fmla="*/ 0 h 713"/>
                <a:gd name="T6" fmla="*/ 258 w 1008"/>
                <a:gd name="T7" fmla="*/ 0 h 713"/>
                <a:gd name="T8" fmla="*/ 0 w 1008"/>
                <a:gd name="T9" fmla="*/ 695 h 713"/>
                <a:gd name="T10" fmla="*/ 0 60000 65536"/>
                <a:gd name="T11" fmla="*/ 0 60000 65536"/>
                <a:gd name="T12" fmla="*/ 0 60000 65536"/>
                <a:gd name="T13" fmla="*/ 0 60000 65536"/>
                <a:gd name="T14" fmla="*/ 0 60000 65536"/>
                <a:gd name="T15" fmla="*/ 0 w 1008"/>
                <a:gd name="T16" fmla="*/ 0 h 713"/>
                <a:gd name="T17" fmla="*/ 1008 w 1008"/>
                <a:gd name="T18" fmla="*/ 713 h 713"/>
              </a:gdLst>
              <a:ahLst/>
              <a:cxnLst>
                <a:cxn ang="T10">
                  <a:pos x="T0" y="T1"/>
                </a:cxn>
                <a:cxn ang="T11">
                  <a:pos x="T2" y="T3"/>
                </a:cxn>
                <a:cxn ang="T12">
                  <a:pos x="T4" y="T5"/>
                </a:cxn>
                <a:cxn ang="T13">
                  <a:pos x="T6" y="T7"/>
                </a:cxn>
                <a:cxn ang="T14">
                  <a:pos x="T8" y="T9"/>
                </a:cxn>
              </a:cxnLst>
              <a:rect l="T15" t="T16" r="T17" b="T18"/>
              <a:pathLst>
                <a:path w="1008" h="713">
                  <a:moveTo>
                    <a:pt x="18" y="713"/>
                  </a:moveTo>
                  <a:lnTo>
                    <a:pt x="1008" y="713"/>
                  </a:lnTo>
                  <a:lnTo>
                    <a:pt x="729" y="0"/>
                  </a:lnTo>
                  <a:lnTo>
                    <a:pt x="261" y="0"/>
                  </a:lnTo>
                  <a:lnTo>
                    <a:pt x="0" y="704"/>
                  </a:lnTo>
                </a:path>
              </a:pathLst>
            </a:custGeom>
            <a:solidFill>
              <a:schemeClr val="tx2">
                <a:lumMod val="65000"/>
                <a:lumOff val="35000"/>
              </a:schemeClr>
            </a:solidFill>
            <a:ln w="12700" cap="rnd">
              <a:noFill/>
              <a:round/>
              <a:headEnd/>
              <a:tailEnd/>
            </a:ln>
          </p:spPr>
          <p:txBody>
            <a:bodyPr/>
            <a:lstStyle/>
            <a:p>
              <a:pPr>
                <a:defRPr/>
              </a:pPr>
              <a:endParaRPr lang="en-GB" sz="1400" kern="0" dirty="0">
                <a:solidFill>
                  <a:srgbClr val="FFFFFF"/>
                </a:solidFill>
                <a:cs typeface="Arial" charset="0"/>
              </a:endParaRPr>
            </a:p>
          </p:txBody>
        </p:sp>
        <p:sp>
          <p:nvSpPr>
            <p:cNvPr id="19" name="Freeform 18"/>
            <p:cNvSpPr>
              <a:spLocks/>
            </p:cNvSpPr>
            <p:nvPr/>
          </p:nvSpPr>
          <p:spPr bwMode="gray">
            <a:xfrm rot="10800000">
              <a:off x="5029354" y="5332088"/>
              <a:ext cx="636588" cy="786711"/>
            </a:xfrm>
            <a:custGeom>
              <a:avLst/>
              <a:gdLst>
                <a:gd name="T0" fmla="*/ 9 w 405"/>
                <a:gd name="T1" fmla="*/ 518 h 524"/>
                <a:gd name="T2" fmla="*/ 400 w 405"/>
                <a:gd name="T3" fmla="*/ 518 h 524"/>
                <a:gd name="T4" fmla="*/ 203 w 405"/>
                <a:gd name="T5" fmla="*/ 0 h 524"/>
                <a:gd name="T6" fmla="*/ 0 w 405"/>
                <a:gd name="T7" fmla="*/ 509 h 524"/>
                <a:gd name="T8" fmla="*/ 0 60000 65536"/>
                <a:gd name="T9" fmla="*/ 0 60000 65536"/>
                <a:gd name="T10" fmla="*/ 0 60000 65536"/>
                <a:gd name="T11" fmla="*/ 0 60000 65536"/>
                <a:gd name="T12" fmla="*/ 0 w 405"/>
                <a:gd name="T13" fmla="*/ 0 h 524"/>
                <a:gd name="T14" fmla="*/ 405 w 405"/>
                <a:gd name="T15" fmla="*/ 524 h 524"/>
              </a:gdLst>
              <a:ahLst/>
              <a:cxnLst>
                <a:cxn ang="T8">
                  <a:pos x="T0" y="T1"/>
                </a:cxn>
                <a:cxn ang="T9">
                  <a:pos x="T2" y="T3"/>
                </a:cxn>
                <a:cxn ang="T10">
                  <a:pos x="T4" y="T5"/>
                </a:cxn>
                <a:cxn ang="T11">
                  <a:pos x="T6" y="T7"/>
                </a:cxn>
              </a:cxnLst>
              <a:rect l="T12" t="T13" r="T14" b="T15"/>
              <a:pathLst>
                <a:path w="405" h="524">
                  <a:moveTo>
                    <a:pt x="9" y="524"/>
                  </a:moveTo>
                  <a:lnTo>
                    <a:pt x="405" y="524"/>
                  </a:lnTo>
                  <a:lnTo>
                    <a:pt x="206" y="0"/>
                  </a:lnTo>
                  <a:lnTo>
                    <a:pt x="0" y="515"/>
                  </a:lnTo>
                </a:path>
              </a:pathLst>
            </a:custGeom>
            <a:solidFill>
              <a:schemeClr val="accent5"/>
            </a:solidFill>
            <a:ln w="12700" cap="rnd">
              <a:noFill/>
              <a:round/>
              <a:headEnd/>
              <a:tailEnd/>
            </a:ln>
          </p:spPr>
          <p:txBody>
            <a:bodyPr/>
            <a:lstStyle/>
            <a:p>
              <a:pPr>
                <a:defRPr/>
              </a:pPr>
              <a:endParaRPr lang="en-GB" sz="1400" kern="0" dirty="0">
                <a:solidFill>
                  <a:srgbClr val="FFFFFF"/>
                </a:solidFill>
                <a:cs typeface="Arial" charset="0"/>
              </a:endParaRPr>
            </a:p>
          </p:txBody>
        </p:sp>
        <p:sp>
          <p:nvSpPr>
            <p:cNvPr id="20" name="Freeform 15"/>
            <p:cNvSpPr>
              <a:spLocks/>
            </p:cNvSpPr>
            <p:nvPr/>
          </p:nvSpPr>
          <p:spPr bwMode="gray">
            <a:xfrm rot="10800000">
              <a:off x="4032403" y="2897537"/>
              <a:ext cx="2628900" cy="1208922"/>
            </a:xfrm>
            <a:custGeom>
              <a:avLst/>
              <a:gdLst>
                <a:gd name="T0" fmla="*/ 0 w 1676"/>
                <a:gd name="T1" fmla="*/ 760 h 805"/>
                <a:gd name="T2" fmla="*/ 1578 w 1676"/>
                <a:gd name="T3" fmla="*/ 760 h 805"/>
                <a:gd name="T4" fmla="*/ 1282 w 1676"/>
                <a:gd name="T5" fmla="*/ 0 h 805"/>
                <a:gd name="T6" fmla="*/ 282 w 1676"/>
                <a:gd name="T7" fmla="*/ 0 h 805"/>
                <a:gd name="T8" fmla="*/ 0 w 1676"/>
                <a:gd name="T9" fmla="*/ 760 h 805"/>
                <a:gd name="T10" fmla="*/ 0 60000 65536"/>
                <a:gd name="T11" fmla="*/ 0 60000 65536"/>
                <a:gd name="T12" fmla="*/ 0 60000 65536"/>
                <a:gd name="T13" fmla="*/ 0 60000 65536"/>
                <a:gd name="T14" fmla="*/ 0 60000 65536"/>
                <a:gd name="T15" fmla="*/ 0 w 1676"/>
                <a:gd name="T16" fmla="*/ 0 h 805"/>
                <a:gd name="T17" fmla="*/ 1676 w 1676"/>
                <a:gd name="T18" fmla="*/ 805 h 805"/>
              </a:gdLst>
              <a:ahLst/>
              <a:cxnLst>
                <a:cxn ang="T10">
                  <a:pos x="T0" y="T1"/>
                </a:cxn>
                <a:cxn ang="T11">
                  <a:pos x="T2" y="T3"/>
                </a:cxn>
                <a:cxn ang="T12">
                  <a:pos x="T4" y="T5"/>
                </a:cxn>
                <a:cxn ang="T13">
                  <a:pos x="T6" y="T7"/>
                </a:cxn>
                <a:cxn ang="T14">
                  <a:pos x="T8" y="T9"/>
                </a:cxn>
              </a:cxnLst>
              <a:rect l="T15" t="T16" r="T17" b="T18"/>
              <a:pathLst>
                <a:path w="1676" h="805">
                  <a:moveTo>
                    <a:pt x="0" y="805"/>
                  </a:moveTo>
                  <a:lnTo>
                    <a:pt x="1676" y="805"/>
                  </a:lnTo>
                  <a:lnTo>
                    <a:pt x="1361" y="0"/>
                  </a:lnTo>
                  <a:lnTo>
                    <a:pt x="299" y="0"/>
                  </a:lnTo>
                  <a:lnTo>
                    <a:pt x="0" y="805"/>
                  </a:lnTo>
                </a:path>
              </a:pathLst>
            </a:custGeom>
            <a:solidFill>
              <a:srgbClr val="92D400"/>
            </a:solidFill>
            <a:ln w="12700" cap="rnd">
              <a:noFill/>
              <a:round/>
              <a:headEnd/>
              <a:tailEnd/>
            </a:ln>
          </p:spPr>
          <p:txBody>
            <a:bodyPr/>
            <a:lstStyle/>
            <a:p>
              <a:pPr>
                <a:defRPr/>
              </a:pPr>
              <a:endParaRPr lang="en-GB" sz="1400" kern="0" dirty="0">
                <a:solidFill>
                  <a:srgbClr val="FFFFFF"/>
                </a:solidFill>
                <a:cs typeface="Arial" charset="0"/>
              </a:endParaRPr>
            </a:p>
          </p:txBody>
        </p:sp>
      </p:grpSp>
      <p:cxnSp>
        <p:nvCxnSpPr>
          <p:cNvPr id="21" name="Straight Connector 61"/>
          <p:cNvCxnSpPr>
            <a:cxnSpLocks noChangeShapeType="1"/>
          </p:cNvCxnSpPr>
          <p:nvPr/>
        </p:nvCxnSpPr>
        <p:spPr bwMode="auto">
          <a:xfrm>
            <a:off x="4103609" y="2938001"/>
            <a:ext cx="7449044" cy="0"/>
          </a:xfrm>
          <a:prstGeom prst="line">
            <a:avLst/>
          </a:prstGeom>
          <a:noFill/>
          <a:ln w="9525" algn="ctr">
            <a:solidFill>
              <a:schemeClr val="accent1"/>
            </a:solidFill>
            <a:prstDash val="dash"/>
            <a:round/>
            <a:headEnd/>
            <a:tailEnd/>
          </a:ln>
          <a:extLst>
            <a:ext uri="{909E8E84-426E-40DD-AFC4-6F175D3DCCD1}">
              <a14:hiddenFill xmlns:a14="http://schemas.microsoft.com/office/drawing/2010/main">
                <a:noFill/>
              </a14:hiddenFill>
            </a:ext>
          </a:extLst>
        </p:spPr>
      </p:cxnSp>
      <p:cxnSp>
        <p:nvCxnSpPr>
          <p:cNvPr id="22" name="Straight Connector 61"/>
          <p:cNvCxnSpPr>
            <a:cxnSpLocks noChangeShapeType="1"/>
          </p:cNvCxnSpPr>
          <p:nvPr/>
        </p:nvCxnSpPr>
        <p:spPr bwMode="auto">
          <a:xfrm>
            <a:off x="4625897" y="4238363"/>
            <a:ext cx="6928730" cy="0"/>
          </a:xfrm>
          <a:prstGeom prst="line">
            <a:avLst/>
          </a:prstGeom>
          <a:noFill/>
          <a:ln w="9525" algn="ctr">
            <a:solidFill>
              <a:schemeClr val="accent1"/>
            </a:solidFill>
            <a:prstDash val="dash"/>
            <a:round/>
            <a:headEnd/>
            <a:tailEnd/>
          </a:ln>
          <a:extLst>
            <a:ext uri="{909E8E84-426E-40DD-AFC4-6F175D3DCCD1}">
              <a14:hiddenFill xmlns:a14="http://schemas.microsoft.com/office/drawing/2010/main">
                <a:noFill/>
              </a14:hiddenFill>
            </a:ext>
          </a:extLst>
        </p:spPr>
      </p:cxnSp>
      <p:cxnSp>
        <p:nvCxnSpPr>
          <p:cNvPr id="23" name="Straight Connector 61"/>
          <p:cNvCxnSpPr>
            <a:cxnSpLocks noChangeShapeType="1"/>
          </p:cNvCxnSpPr>
          <p:nvPr/>
        </p:nvCxnSpPr>
        <p:spPr bwMode="auto">
          <a:xfrm>
            <a:off x="5100560" y="5383161"/>
            <a:ext cx="6454067" cy="0"/>
          </a:xfrm>
          <a:prstGeom prst="line">
            <a:avLst/>
          </a:prstGeom>
          <a:noFill/>
          <a:ln w="9525" algn="ctr">
            <a:solidFill>
              <a:schemeClr val="accent1"/>
            </a:solidFill>
            <a:prstDash val="dash"/>
            <a:round/>
            <a:headEnd/>
            <a:tailEnd/>
          </a:ln>
          <a:extLst>
            <a:ext uri="{909E8E84-426E-40DD-AFC4-6F175D3DCCD1}">
              <a14:hiddenFill xmlns:a14="http://schemas.microsoft.com/office/drawing/2010/main">
                <a:noFill/>
              </a14:hiddenFill>
            </a:ext>
          </a:extLst>
        </p:spPr>
      </p:cxnSp>
      <p:sp>
        <p:nvSpPr>
          <p:cNvPr id="24" name="TextBox 23"/>
          <p:cNvSpPr txBox="1"/>
          <p:nvPr/>
        </p:nvSpPr>
        <p:spPr bwMode="gray">
          <a:xfrm>
            <a:off x="5127917" y="2135189"/>
            <a:ext cx="580287" cy="195759"/>
          </a:xfrm>
          <a:prstGeom prst="rect">
            <a:avLst/>
          </a:prstGeom>
          <a:noFill/>
          <a:ln w="9525">
            <a:noFill/>
            <a:miter lim="800000"/>
            <a:headEnd/>
            <a:tailEnd/>
          </a:ln>
        </p:spPr>
        <p:txBody>
          <a:bodyPr wrap="none" lIns="0" tIns="0" rIns="0" bIns="0" rtlCol="0">
            <a:spAutoFit/>
          </a:bodyPr>
          <a:lstStyle/>
          <a:p>
            <a:pPr algn="r" eaLnBrk="0" fontAlgn="base" hangingPunct="0">
              <a:lnSpc>
                <a:spcPct val="106000"/>
              </a:lnSpc>
              <a:spcBef>
                <a:spcPct val="0"/>
              </a:spcBef>
              <a:spcAft>
                <a:spcPct val="0"/>
              </a:spcAft>
            </a:pPr>
            <a:r>
              <a:rPr lang="en-US" sz="1200" b="1" dirty="0">
                <a:solidFill>
                  <a:srgbClr val="FFFFFF"/>
                </a:solidFill>
                <a:cs typeface="Arial" charset="0"/>
              </a:rPr>
              <a:t>Themes</a:t>
            </a:r>
          </a:p>
        </p:txBody>
      </p:sp>
      <p:sp>
        <p:nvSpPr>
          <p:cNvPr id="25" name="TextBox 24"/>
          <p:cNvSpPr txBox="1"/>
          <p:nvPr/>
        </p:nvSpPr>
        <p:spPr bwMode="gray">
          <a:xfrm>
            <a:off x="4670760" y="3524263"/>
            <a:ext cx="1410644" cy="195759"/>
          </a:xfrm>
          <a:prstGeom prst="rect">
            <a:avLst/>
          </a:prstGeom>
          <a:noFill/>
          <a:ln w="9525">
            <a:noFill/>
            <a:miter lim="800000"/>
            <a:headEnd/>
            <a:tailEnd/>
          </a:ln>
        </p:spPr>
        <p:txBody>
          <a:bodyPr wrap="none" lIns="0" tIns="0" rIns="0" bIns="0" rtlCol="0">
            <a:spAutoFit/>
          </a:bodyPr>
          <a:lstStyle/>
          <a:p>
            <a:pPr algn="r" eaLnBrk="0" fontAlgn="base" hangingPunct="0">
              <a:lnSpc>
                <a:spcPct val="106000"/>
              </a:lnSpc>
              <a:spcBef>
                <a:spcPct val="0"/>
              </a:spcBef>
              <a:spcAft>
                <a:spcPct val="0"/>
              </a:spcAft>
            </a:pPr>
            <a:r>
              <a:rPr lang="en-US" sz="1200" b="1" dirty="0">
                <a:solidFill>
                  <a:srgbClr val="FFFFFF"/>
                </a:solidFill>
                <a:cs typeface="Arial" charset="0"/>
              </a:rPr>
              <a:t>Epics and Features</a:t>
            </a:r>
          </a:p>
        </p:txBody>
      </p:sp>
      <p:sp>
        <p:nvSpPr>
          <p:cNvPr id="29" name="TextBox 28"/>
          <p:cNvSpPr txBox="1"/>
          <p:nvPr/>
        </p:nvSpPr>
        <p:spPr bwMode="gray">
          <a:xfrm>
            <a:off x="5030134" y="4654632"/>
            <a:ext cx="775853" cy="195759"/>
          </a:xfrm>
          <a:prstGeom prst="rect">
            <a:avLst/>
          </a:prstGeom>
          <a:noFill/>
          <a:ln w="9525">
            <a:noFill/>
            <a:miter lim="800000"/>
            <a:headEnd/>
            <a:tailEnd/>
          </a:ln>
        </p:spPr>
        <p:txBody>
          <a:bodyPr wrap="none" lIns="0" tIns="0" rIns="0" bIns="0" rtlCol="0">
            <a:spAutoFit/>
          </a:bodyPr>
          <a:lstStyle/>
          <a:p>
            <a:pPr algn="r" eaLnBrk="0" fontAlgn="base" hangingPunct="0">
              <a:lnSpc>
                <a:spcPct val="106000"/>
              </a:lnSpc>
              <a:spcBef>
                <a:spcPct val="0"/>
              </a:spcBef>
              <a:spcAft>
                <a:spcPct val="0"/>
              </a:spcAft>
            </a:pPr>
            <a:r>
              <a:rPr lang="en-US" sz="1200" b="1" dirty="0">
                <a:solidFill>
                  <a:srgbClr val="FFFFFF"/>
                </a:solidFill>
                <a:cs typeface="Arial" charset="0"/>
              </a:rPr>
              <a:t>User Story</a:t>
            </a:r>
          </a:p>
        </p:txBody>
      </p:sp>
      <p:sp>
        <p:nvSpPr>
          <p:cNvPr id="33" name="TextBox 32"/>
          <p:cNvSpPr txBox="1"/>
          <p:nvPr/>
        </p:nvSpPr>
        <p:spPr bwMode="gray">
          <a:xfrm>
            <a:off x="5249040" y="5499852"/>
            <a:ext cx="338041" cy="195759"/>
          </a:xfrm>
          <a:prstGeom prst="rect">
            <a:avLst/>
          </a:prstGeom>
          <a:noFill/>
          <a:ln w="9525">
            <a:noFill/>
            <a:miter lim="800000"/>
            <a:headEnd/>
            <a:tailEnd/>
          </a:ln>
        </p:spPr>
        <p:txBody>
          <a:bodyPr wrap="none" lIns="0" tIns="0" rIns="0" bIns="0" rtlCol="0">
            <a:spAutoFit/>
          </a:bodyPr>
          <a:lstStyle/>
          <a:p>
            <a:pPr algn="r" eaLnBrk="0" fontAlgn="base" hangingPunct="0">
              <a:lnSpc>
                <a:spcPct val="106000"/>
              </a:lnSpc>
              <a:spcBef>
                <a:spcPct val="0"/>
              </a:spcBef>
              <a:spcAft>
                <a:spcPct val="0"/>
              </a:spcAft>
            </a:pPr>
            <a:r>
              <a:rPr lang="en-US" sz="1200" b="1" dirty="0">
                <a:solidFill>
                  <a:srgbClr val="FFFFFF"/>
                </a:solidFill>
                <a:cs typeface="Arial" charset="0"/>
              </a:rPr>
              <a:t>Task</a:t>
            </a:r>
          </a:p>
        </p:txBody>
      </p:sp>
      <p:grpSp>
        <p:nvGrpSpPr>
          <p:cNvPr id="6" name="Group 5"/>
          <p:cNvGrpSpPr/>
          <p:nvPr/>
        </p:nvGrpSpPr>
        <p:grpSpPr>
          <a:xfrm>
            <a:off x="6211811" y="1638163"/>
            <a:ext cx="5340842" cy="4441394"/>
            <a:chOff x="6140604" y="1541540"/>
            <a:chExt cx="5342817" cy="4441394"/>
          </a:xfrm>
        </p:grpSpPr>
        <p:sp>
          <p:nvSpPr>
            <p:cNvPr id="37" name="Rectangle 36"/>
            <p:cNvSpPr/>
            <p:nvPr/>
          </p:nvSpPr>
          <p:spPr>
            <a:xfrm>
              <a:off x="7320669" y="1541540"/>
              <a:ext cx="4162752" cy="1107996"/>
            </a:xfrm>
            <a:prstGeom prst="rect">
              <a:avLst/>
            </a:prstGeom>
          </p:spPr>
          <p:txBody>
            <a:bodyPr wrap="square">
              <a:spAutoFit/>
            </a:bodyPr>
            <a:lstStyle/>
            <a:p>
              <a:pPr marL="265176" indent="-265176" fontAlgn="base">
                <a:spcBef>
                  <a:spcPts val="1200"/>
                </a:spcBef>
                <a:spcAft>
                  <a:spcPct val="0"/>
                </a:spcAft>
                <a:buClr>
                  <a:schemeClr val="tx2"/>
                </a:buClr>
                <a:buFont typeface="Arial" pitchFamily="34" charset="0"/>
                <a:buChar char="•"/>
              </a:pPr>
              <a:r>
                <a:rPr lang="en-US" sz="1100" dirty="0">
                  <a:solidFill>
                    <a:schemeClr val="tx2"/>
                  </a:solidFill>
                  <a:cs typeface="Arial" charset="0"/>
                </a:rPr>
                <a:t>A Theme is a top-level objective that may span projects and products</a:t>
              </a:r>
            </a:p>
            <a:p>
              <a:pPr lvl="1" fontAlgn="base">
                <a:spcBef>
                  <a:spcPct val="0"/>
                </a:spcBef>
                <a:spcAft>
                  <a:spcPct val="0"/>
                </a:spcAft>
                <a:buClr>
                  <a:schemeClr val="tx2"/>
                </a:buClr>
              </a:pPr>
              <a:endParaRPr lang="en-US" sz="1100" b="1" dirty="0">
                <a:solidFill>
                  <a:schemeClr val="tx2"/>
                </a:solidFill>
                <a:cs typeface="Arial" charset="0"/>
              </a:endParaRPr>
            </a:p>
            <a:p>
              <a:pPr lvl="1" fontAlgn="base">
                <a:spcBef>
                  <a:spcPct val="0"/>
                </a:spcBef>
                <a:spcAft>
                  <a:spcPct val="0"/>
                </a:spcAft>
                <a:buClr>
                  <a:schemeClr val="tx2"/>
                </a:buClr>
              </a:pPr>
              <a:r>
                <a:rPr lang="en-US" sz="1100" b="1" dirty="0">
                  <a:solidFill>
                    <a:schemeClr val="tx2"/>
                  </a:solidFill>
                  <a:cs typeface="Arial" charset="0"/>
                </a:rPr>
                <a:t>Visualization: </a:t>
              </a:r>
              <a:r>
                <a:rPr lang="en-US" sz="1100" dirty="0">
                  <a:solidFill>
                    <a:schemeClr val="tx2"/>
                  </a:solidFill>
                  <a:cs typeface="Arial" charset="0"/>
                </a:rPr>
                <a:t>Journey Map</a:t>
              </a:r>
            </a:p>
            <a:p>
              <a:pPr lvl="1" fontAlgn="base">
                <a:spcBef>
                  <a:spcPct val="0"/>
                </a:spcBef>
                <a:spcAft>
                  <a:spcPct val="0"/>
                </a:spcAft>
                <a:buClr>
                  <a:schemeClr val="tx2"/>
                </a:buClr>
              </a:pPr>
              <a:r>
                <a:rPr lang="en-US" sz="1100" b="1" dirty="0">
                  <a:solidFill>
                    <a:schemeClr val="tx2"/>
                  </a:solidFill>
                  <a:cs typeface="Arial" charset="0"/>
                </a:rPr>
                <a:t>Example</a:t>
              </a:r>
              <a:r>
                <a:rPr lang="en-US" sz="1100" dirty="0">
                  <a:solidFill>
                    <a:schemeClr val="tx2"/>
                  </a:solidFill>
                  <a:cs typeface="Arial" charset="0"/>
                </a:rPr>
                <a:t>: </a:t>
              </a:r>
              <a:r>
                <a:rPr lang="en-US" sz="1100" i="1" dirty="0">
                  <a:solidFill>
                    <a:schemeClr val="tx2"/>
                  </a:solidFill>
                  <a:cs typeface="Arial" charset="0"/>
                </a:rPr>
                <a:t>Personalize user experience</a:t>
              </a:r>
            </a:p>
            <a:p>
              <a:pPr lvl="1" fontAlgn="base">
                <a:spcBef>
                  <a:spcPct val="0"/>
                </a:spcBef>
                <a:spcAft>
                  <a:spcPct val="0"/>
                </a:spcAft>
                <a:buClr>
                  <a:schemeClr val="tx2"/>
                </a:buClr>
              </a:pPr>
              <a:endParaRPr lang="en-US" sz="1100" dirty="0">
                <a:solidFill>
                  <a:schemeClr val="tx2"/>
                </a:solidFill>
                <a:cs typeface="Arial" charset="0"/>
              </a:endParaRPr>
            </a:p>
          </p:txBody>
        </p:sp>
        <p:sp>
          <p:nvSpPr>
            <p:cNvPr id="41" name="Rectangle 40"/>
            <p:cNvSpPr/>
            <p:nvPr/>
          </p:nvSpPr>
          <p:spPr>
            <a:xfrm>
              <a:off x="6855624" y="2894269"/>
              <a:ext cx="4625822" cy="1277273"/>
            </a:xfrm>
            <a:prstGeom prst="rect">
              <a:avLst/>
            </a:prstGeom>
          </p:spPr>
          <p:txBody>
            <a:bodyPr wrap="square">
              <a:spAutoFit/>
            </a:bodyPr>
            <a:lstStyle/>
            <a:p>
              <a:pPr marL="265176" indent="-265176" fontAlgn="base">
                <a:spcBef>
                  <a:spcPts val="1200"/>
                </a:spcBef>
                <a:spcAft>
                  <a:spcPct val="0"/>
                </a:spcAft>
                <a:buClr>
                  <a:schemeClr val="tx2"/>
                </a:buClr>
                <a:buFont typeface="Arial" pitchFamily="34" charset="0"/>
                <a:buChar char="•"/>
              </a:pPr>
              <a:r>
                <a:rPr lang="en-US" sz="1100" dirty="0">
                  <a:solidFill>
                    <a:schemeClr val="tx2"/>
                  </a:solidFill>
                  <a:cs typeface="Arial" charset="0"/>
                </a:rPr>
                <a:t>An Epic and feature is a collection of related capabilities that support a business process. Epics are too large to be completed in a single sprint, but achieve a common goal.  Features are a breakdown of epics into smaller pieces.</a:t>
              </a:r>
            </a:p>
            <a:p>
              <a:pPr lvl="1" fontAlgn="base">
                <a:spcBef>
                  <a:spcPct val="0"/>
                </a:spcBef>
                <a:spcAft>
                  <a:spcPct val="0"/>
                </a:spcAft>
                <a:buClr>
                  <a:schemeClr val="tx2"/>
                </a:buClr>
              </a:pPr>
              <a:endParaRPr lang="en-US" sz="1100" b="1" dirty="0">
                <a:solidFill>
                  <a:schemeClr val="tx2"/>
                </a:solidFill>
                <a:cs typeface="Arial" charset="0"/>
              </a:endParaRPr>
            </a:p>
            <a:p>
              <a:pPr lvl="1" fontAlgn="base">
                <a:spcBef>
                  <a:spcPct val="0"/>
                </a:spcBef>
                <a:spcAft>
                  <a:spcPct val="0"/>
                </a:spcAft>
                <a:buClr>
                  <a:schemeClr val="tx2"/>
                </a:buClr>
              </a:pPr>
              <a:r>
                <a:rPr lang="en-US" sz="1100" b="1" dirty="0">
                  <a:solidFill>
                    <a:schemeClr val="tx2"/>
                  </a:solidFill>
                  <a:cs typeface="Arial" charset="0"/>
                </a:rPr>
                <a:t>Visualization: </a:t>
              </a:r>
              <a:r>
                <a:rPr lang="en-US" sz="1100" dirty="0">
                  <a:solidFill>
                    <a:schemeClr val="tx2"/>
                  </a:solidFill>
                  <a:cs typeface="Arial" charset="0"/>
                </a:rPr>
                <a:t>Roadmap</a:t>
              </a:r>
            </a:p>
            <a:p>
              <a:pPr lvl="1" fontAlgn="base">
                <a:spcBef>
                  <a:spcPct val="0"/>
                </a:spcBef>
                <a:spcAft>
                  <a:spcPct val="0"/>
                </a:spcAft>
                <a:buClr>
                  <a:schemeClr val="tx2"/>
                </a:buClr>
              </a:pPr>
              <a:r>
                <a:rPr lang="en-US" sz="1100" b="1" dirty="0">
                  <a:solidFill>
                    <a:schemeClr val="tx2"/>
                  </a:solidFill>
                  <a:cs typeface="Arial" charset="0"/>
                </a:rPr>
                <a:t>Example</a:t>
              </a:r>
              <a:r>
                <a:rPr lang="en-US" sz="1100" dirty="0">
                  <a:solidFill>
                    <a:schemeClr val="tx2"/>
                  </a:solidFill>
                  <a:cs typeface="Arial" charset="0"/>
                </a:rPr>
                <a:t>: </a:t>
              </a:r>
              <a:r>
                <a:rPr lang="en-US" sz="1100" i="1" dirty="0">
                  <a:solidFill>
                    <a:schemeClr val="tx2"/>
                  </a:solidFill>
                  <a:cs typeface="Arial" charset="0"/>
                </a:rPr>
                <a:t>Allow users to create user profiles</a:t>
              </a:r>
              <a:endParaRPr lang="en-US" sz="1100" dirty="0">
                <a:solidFill>
                  <a:schemeClr val="tx2"/>
                </a:solidFill>
                <a:cs typeface="Arial" charset="0"/>
              </a:endParaRPr>
            </a:p>
          </p:txBody>
        </p:sp>
        <p:sp>
          <p:nvSpPr>
            <p:cNvPr id="42" name="Rectangle 41"/>
            <p:cNvSpPr/>
            <p:nvPr/>
          </p:nvSpPr>
          <p:spPr>
            <a:xfrm>
              <a:off x="6537971" y="4148474"/>
              <a:ext cx="4943475" cy="1107996"/>
            </a:xfrm>
            <a:prstGeom prst="rect">
              <a:avLst/>
            </a:prstGeom>
          </p:spPr>
          <p:txBody>
            <a:bodyPr wrap="square">
              <a:spAutoFit/>
            </a:bodyPr>
            <a:lstStyle/>
            <a:p>
              <a:pPr marL="265176" indent="-265176" fontAlgn="base">
                <a:spcBef>
                  <a:spcPts val="1200"/>
                </a:spcBef>
                <a:spcAft>
                  <a:spcPct val="0"/>
                </a:spcAft>
                <a:buClr>
                  <a:schemeClr val="tx2"/>
                </a:buClr>
                <a:buFont typeface="Arial" pitchFamily="34" charset="0"/>
                <a:buChar char="•"/>
              </a:pPr>
              <a:r>
                <a:rPr lang="en-US" sz="1100" dirty="0">
                  <a:solidFill>
                    <a:schemeClr val="tx2"/>
                  </a:solidFill>
                  <a:cs typeface="Arial" charset="0"/>
                </a:rPr>
                <a:t>A User Story is a description of desired functionality told from the perspective of a user</a:t>
              </a:r>
            </a:p>
            <a:p>
              <a:pPr marL="171450" indent="-171450" fontAlgn="base">
                <a:spcBef>
                  <a:spcPct val="0"/>
                </a:spcBef>
                <a:spcAft>
                  <a:spcPct val="0"/>
                </a:spcAft>
                <a:buClr>
                  <a:schemeClr val="tx2"/>
                </a:buClr>
                <a:buFont typeface="Arial" pitchFamily="34" charset="0"/>
                <a:buChar char="•"/>
              </a:pPr>
              <a:endParaRPr lang="en-US" sz="1100" dirty="0">
                <a:solidFill>
                  <a:schemeClr val="tx2"/>
                </a:solidFill>
                <a:cs typeface="Arial" charset="0"/>
              </a:endParaRPr>
            </a:p>
            <a:p>
              <a:pPr lvl="1" fontAlgn="base">
                <a:spcBef>
                  <a:spcPct val="0"/>
                </a:spcBef>
                <a:spcAft>
                  <a:spcPct val="0"/>
                </a:spcAft>
                <a:buClr>
                  <a:schemeClr val="tx2"/>
                </a:buClr>
              </a:pPr>
              <a:r>
                <a:rPr lang="en-US" sz="1100" b="1" dirty="0">
                  <a:solidFill>
                    <a:schemeClr val="tx2"/>
                  </a:solidFill>
                  <a:cs typeface="Arial" charset="0"/>
                </a:rPr>
                <a:t>Visualization: </a:t>
              </a:r>
              <a:r>
                <a:rPr lang="en-US" sz="1100" dirty="0">
                  <a:solidFill>
                    <a:schemeClr val="tx2"/>
                  </a:solidFill>
                  <a:cs typeface="Arial" charset="0"/>
                </a:rPr>
                <a:t>Process Flow </a:t>
              </a:r>
            </a:p>
            <a:p>
              <a:pPr lvl="1" fontAlgn="base">
                <a:spcBef>
                  <a:spcPct val="0"/>
                </a:spcBef>
                <a:spcAft>
                  <a:spcPct val="0"/>
                </a:spcAft>
                <a:buClr>
                  <a:schemeClr val="tx2"/>
                </a:buClr>
              </a:pPr>
              <a:r>
                <a:rPr lang="en-US" sz="1100" b="1" dirty="0">
                  <a:solidFill>
                    <a:schemeClr val="tx2"/>
                  </a:solidFill>
                  <a:cs typeface="Arial" charset="0"/>
                </a:rPr>
                <a:t>Example</a:t>
              </a:r>
              <a:r>
                <a:rPr lang="en-US" sz="1100" dirty="0">
                  <a:solidFill>
                    <a:schemeClr val="tx2"/>
                  </a:solidFill>
                  <a:cs typeface="Arial" charset="0"/>
                </a:rPr>
                <a:t>: </a:t>
              </a:r>
              <a:r>
                <a:rPr lang="en-US" sz="1100" i="1" dirty="0">
                  <a:solidFill>
                    <a:schemeClr val="tx2"/>
                  </a:solidFill>
                  <a:cs typeface="Arial" charset="0"/>
                </a:rPr>
                <a:t>As a registered user, I want to reset my password so that I can login into the site if I forget my password</a:t>
              </a:r>
            </a:p>
          </p:txBody>
        </p:sp>
        <p:sp>
          <p:nvSpPr>
            <p:cNvPr id="43" name="Rectangle 42"/>
            <p:cNvSpPr/>
            <p:nvPr/>
          </p:nvSpPr>
          <p:spPr>
            <a:xfrm>
              <a:off x="6140604" y="5382770"/>
              <a:ext cx="5342816" cy="600164"/>
            </a:xfrm>
            <a:prstGeom prst="rect">
              <a:avLst/>
            </a:prstGeom>
          </p:spPr>
          <p:txBody>
            <a:bodyPr wrap="square">
              <a:spAutoFit/>
            </a:bodyPr>
            <a:lstStyle/>
            <a:p>
              <a:pPr marL="265176" indent="-265176" fontAlgn="base">
                <a:spcBef>
                  <a:spcPts val="1200"/>
                </a:spcBef>
                <a:spcAft>
                  <a:spcPct val="0"/>
                </a:spcAft>
                <a:buClr>
                  <a:schemeClr val="tx2"/>
                </a:buClr>
                <a:buFont typeface="Arial" pitchFamily="34" charset="0"/>
                <a:buChar char="•"/>
              </a:pPr>
              <a:r>
                <a:rPr lang="en-US" sz="1100" dirty="0">
                  <a:solidFill>
                    <a:schemeClr val="tx2"/>
                  </a:solidFill>
                  <a:cs typeface="Arial" charset="0"/>
                </a:rPr>
                <a:t>Tasks are individual activities that are required for a User Story to be “done”</a:t>
              </a:r>
            </a:p>
            <a:p>
              <a:pPr marL="171450" indent="-171450" fontAlgn="base">
                <a:spcBef>
                  <a:spcPct val="0"/>
                </a:spcBef>
                <a:spcAft>
                  <a:spcPct val="0"/>
                </a:spcAft>
                <a:buClr>
                  <a:schemeClr val="tx2"/>
                </a:buClr>
                <a:buFont typeface="Arial" pitchFamily="34" charset="0"/>
                <a:buChar char="•"/>
              </a:pPr>
              <a:endParaRPr lang="en-US" sz="1100" dirty="0">
                <a:solidFill>
                  <a:schemeClr val="tx2"/>
                </a:solidFill>
                <a:cs typeface="Arial" charset="0"/>
              </a:endParaRPr>
            </a:p>
            <a:p>
              <a:pPr lvl="1" fontAlgn="base">
                <a:spcBef>
                  <a:spcPct val="0"/>
                </a:spcBef>
                <a:spcAft>
                  <a:spcPct val="0"/>
                </a:spcAft>
                <a:buClr>
                  <a:schemeClr val="tx2"/>
                </a:buClr>
              </a:pPr>
              <a:r>
                <a:rPr lang="en-US" sz="1100" b="1" dirty="0">
                  <a:solidFill>
                    <a:schemeClr val="tx2"/>
                  </a:solidFill>
                  <a:cs typeface="Arial" charset="0"/>
                </a:rPr>
                <a:t>Example</a:t>
              </a:r>
              <a:r>
                <a:rPr lang="en-US" sz="1100" dirty="0">
                  <a:solidFill>
                    <a:schemeClr val="tx2"/>
                  </a:solidFill>
                  <a:cs typeface="Arial" charset="0"/>
                </a:rPr>
                <a:t>: </a:t>
              </a:r>
              <a:r>
                <a:rPr lang="en-US" sz="1100" i="1" dirty="0">
                  <a:solidFill>
                    <a:schemeClr val="tx2"/>
                  </a:solidFill>
                  <a:cs typeface="Arial" charset="0"/>
                </a:rPr>
                <a:t>Author acceptance test for User</a:t>
              </a:r>
              <a:endParaRPr lang="en-US" sz="1100" dirty="0">
                <a:solidFill>
                  <a:schemeClr val="tx2"/>
                </a:solidFill>
                <a:cs typeface="Arial" charset="0"/>
              </a:endParaRPr>
            </a:p>
          </p:txBody>
        </p:sp>
      </p:grpSp>
      <p:sp>
        <p:nvSpPr>
          <p:cNvPr id="34" name="Rectangle 33"/>
          <p:cNvSpPr/>
          <p:nvPr/>
        </p:nvSpPr>
        <p:spPr>
          <a:xfrm>
            <a:off x="516246" y="2008076"/>
            <a:ext cx="3032730" cy="3687535"/>
          </a:xfrm>
          <a:prstGeom prst="rect">
            <a:avLst/>
          </a:prstGeom>
        </p:spPr>
        <p:txBody>
          <a:bodyPr wrap="square" lIns="85712" tIns="42856" rIns="85712" bIns="42856">
            <a:spAutoFit/>
          </a:bodyPr>
          <a:lstStyle/>
          <a:p>
            <a:pPr defTabSz="609585">
              <a:spcAft>
                <a:spcPts val="563"/>
              </a:spcAft>
            </a:pPr>
            <a:r>
              <a:rPr lang="en-US" sz="2200" b="1" dirty="0">
                <a:solidFill>
                  <a:srgbClr val="000000"/>
                </a:solidFill>
                <a:latin typeface="Arial"/>
                <a:cs typeface="Arial"/>
              </a:rPr>
              <a:t>Requirements</a:t>
            </a:r>
          </a:p>
          <a:p>
            <a:pPr defTabSz="609585">
              <a:lnSpc>
                <a:spcPct val="110000"/>
              </a:lnSpc>
              <a:spcAft>
                <a:spcPts val="563"/>
              </a:spcAft>
            </a:pPr>
            <a:r>
              <a:rPr lang="en-US" sz="2000" dirty="0">
                <a:solidFill>
                  <a:srgbClr val="92D050"/>
                </a:solidFill>
                <a:latin typeface="Arial"/>
                <a:cs typeface="Arial"/>
              </a:rPr>
              <a:t>Imagine. Refine. Design.</a:t>
            </a:r>
          </a:p>
          <a:p>
            <a:pPr defTabSz="609585">
              <a:lnSpc>
                <a:spcPct val="125000"/>
              </a:lnSpc>
              <a:spcAft>
                <a:spcPts val="563"/>
              </a:spcAft>
            </a:pPr>
            <a:r>
              <a:rPr lang="en-US" sz="1600" dirty="0">
                <a:solidFill>
                  <a:schemeClr val="accent5"/>
                </a:solidFill>
                <a:cs typeface="Arial"/>
              </a:rPr>
              <a:t>Defining requirements at various levels of increasing granularity provides structure for the product backlog.  As requirements mature through the refinement process, high-level themes outlined in the roadmap break down into lower-level requirements. </a:t>
            </a:r>
          </a:p>
        </p:txBody>
      </p:sp>
    </p:spTree>
    <p:custDataLst>
      <p:tags r:id="rId1"/>
    </p:custDataLst>
    <p:extLst>
      <p:ext uri="{BB962C8B-B14F-4D97-AF65-F5344CB8AC3E}">
        <p14:creationId xmlns:p14="http://schemas.microsoft.com/office/powerpoint/2010/main" val="1555181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3"/>
          <p:cNvSpPr/>
          <p:nvPr/>
        </p:nvSpPr>
        <p:spPr>
          <a:xfrm>
            <a:off x="4397535" y="2299852"/>
            <a:ext cx="3396929" cy="3396929"/>
          </a:xfrm>
          <a:prstGeom prst="arc">
            <a:avLst>
              <a:gd name="adj1" fmla="val 17580675"/>
              <a:gd name="adj2" fmla="val 14727569"/>
            </a:avLst>
          </a:prstGeom>
          <a:ln>
            <a:solidFill>
              <a:schemeClr val="tx2"/>
            </a:solidFill>
            <a:headEnd type="arrow"/>
            <a:tailEnd type="arrow"/>
          </a:ln>
          <a:effectLst/>
        </p:spPr>
        <p:style>
          <a:lnRef idx="2">
            <a:schemeClr val="accent1"/>
          </a:lnRef>
          <a:fillRef idx="0">
            <a:schemeClr val="accent1"/>
          </a:fillRef>
          <a:effectRef idx="1">
            <a:schemeClr val="accent1"/>
          </a:effectRef>
          <a:fontRef idx="minor">
            <a:schemeClr val="tx1"/>
          </a:fontRef>
        </p:style>
        <p:txBody>
          <a:bodyPr lIns="121917" tIns="60958" rIns="121917" bIns="60958" rtlCol="0" anchor="ctr"/>
          <a:lstStyle/>
          <a:p>
            <a:pPr algn="ctr"/>
            <a:endParaRPr lang="en-US" dirty="0">
              <a:solidFill>
                <a:srgbClr val="5C5C5C"/>
              </a:solidFill>
              <a:latin typeface="Frutiger Next Pro Light"/>
            </a:endParaRPr>
          </a:p>
        </p:txBody>
      </p:sp>
      <p:sp>
        <p:nvSpPr>
          <p:cNvPr id="48" name="Down Arrow 47"/>
          <p:cNvSpPr/>
          <p:nvPr/>
        </p:nvSpPr>
        <p:spPr>
          <a:xfrm rot="10800000">
            <a:off x="5955046" y="2382904"/>
            <a:ext cx="273630" cy="3503549"/>
          </a:xfrm>
          <a:prstGeom prst="downArrow">
            <a:avLst>
              <a:gd name="adj1" fmla="val 66170"/>
              <a:gd name="adj2" fmla="val 42795"/>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1218987"/>
            <a:endParaRPr lang="en-US" sz="2400" dirty="0">
              <a:solidFill>
                <a:prstClr val="white"/>
              </a:solidFill>
              <a:latin typeface="Frutiger Next Pro Light"/>
            </a:endParaRPr>
          </a:p>
        </p:txBody>
      </p:sp>
      <p:sp>
        <p:nvSpPr>
          <p:cNvPr id="76" name="Rectangle 75"/>
          <p:cNvSpPr/>
          <p:nvPr/>
        </p:nvSpPr>
        <p:spPr>
          <a:xfrm>
            <a:off x="5415181" y="5924606"/>
            <a:ext cx="1332496" cy="338550"/>
          </a:xfrm>
          <a:prstGeom prst="rect">
            <a:avLst/>
          </a:prstGeom>
          <a:noFill/>
        </p:spPr>
        <p:txBody>
          <a:bodyPr wrap="square" lIns="121917" tIns="60958" rIns="121917" bIns="60958" anchor="ctr">
            <a:spAutoFit/>
          </a:bodyPr>
          <a:lstStyle/>
          <a:p>
            <a:pPr algn="ctr"/>
            <a:r>
              <a:rPr lang="en-US" sz="1400" b="1" dirty="0">
                <a:solidFill>
                  <a:srgbClr val="8C8C8C"/>
                </a:solidFill>
                <a:cs typeface="Knockout-HTF27-JuniorBantamwt"/>
              </a:rPr>
              <a:t>Risks</a:t>
            </a:r>
            <a:endParaRPr lang="en-US" sz="1400" b="1" dirty="0">
              <a:solidFill>
                <a:srgbClr val="8C8C8C"/>
              </a:solidFill>
            </a:endParaRPr>
          </a:p>
        </p:txBody>
      </p:sp>
      <p:sp>
        <p:nvSpPr>
          <p:cNvPr id="99" name="Arc 98"/>
          <p:cNvSpPr/>
          <p:nvPr/>
        </p:nvSpPr>
        <p:spPr>
          <a:xfrm>
            <a:off x="4688993" y="2591310"/>
            <a:ext cx="2814012" cy="2814012"/>
          </a:xfrm>
          <a:prstGeom prst="arc">
            <a:avLst>
              <a:gd name="adj1" fmla="val 18638933"/>
              <a:gd name="adj2" fmla="val 17228096"/>
            </a:avLst>
          </a:prstGeom>
          <a:ln>
            <a:solidFill>
              <a:schemeClr val="accent5"/>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lIns="121917" tIns="60958" rIns="121917" bIns="60958" rtlCol="0" anchor="ctr"/>
          <a:lstStyle/>
          <a:p>
            <a:pPr algn="ctr"/>
            <a:endParaRPr lang="en-US" dirty="0">
              <a:solidFill>
                <a:srgbClr val="5C5C5C"/>
              </a:solidFill>
              <a:latin typeface="Frutiger Next Pro Light"/>
            </a:endParaRPr>
          </a:p>
        </p:txBody>
      </p:sp>
      <p:sp>
        <p:nvSpPr>
          <p:cNvPr id="2" name="Title 1"/>
          <p:cNvSpPr>
            <a:spLocks noGrp="1"/>
          </p:cNvSpPr>
          <p:nvPr>
            <p:ph type="title"/>
          </p:nvPr>
        </p:nvSpPr>
        <p:spPr/>
        <p:txBody>
          <a:bodyPr/>
          <a:lstStyle/>
          <a:p>
            <a:r>
              <a:rPr lang="en-US" dirty="0">
                <a:sym typeface="Gotham Bold" charset="0"/>
              </a:rPr>
              <a:t>Types of work in the backlog</a:t>
            </a:r>
          </a:p>
        </p:txBody>
      </p:sp>
      <p:sp>
        <p:nvSpPr>
          <p:cNvPr id="3" name="Text Placeholder 2"/>
          <p:cNvSpPr>
            <a:spLocks noGrp="1"/>
          </p:cNvSpPr>
          <p:nvPr>
            <p:ph type="body" sz="quarter" idx="14"/>
          </p:nvPr>
        </p:nvSpPr>
        <p:spPr>
          <a:xfrm>
            <a:off x="923237" y="1417838"/>
            <a:ext cx="10667488" cy="647700"/>
          </a:xfrm>
        </p:spPr>
        <p:txBody>
          <a:bodyPr/>
          <a:lstStyle/>
          <a:p>
            <a:r>
              <a:rPr lang="en-US" sz="1800" dirty="0"/>
              <a:t>All business requirements are defined in the product backlog through user stories. However, additional work is captured in the backlog to support the non-functional needs of the project.</a:t>
            </a:r>
          </a:p>
        </p:txBody>
      </p:sp>
      <p:sp>
        <p:nvSpPr>
          <p:cNvPr id="63" name="Rectangle 62"/>
          <p:cNvSpPr/>
          <p:nvPr/>
        </p:nvSpPr>
        <p:spPr>
          <a:xfrm>
            <a:off x="8714532" y="2515335"/>
            <a:ext cx="2869369" cy="430883"/>
          </a:xfrm>
          <a:prstGeom prst="rect">
            <a:avLst/>
          </a:prstGeom>
        </p:spPr>
        <p:txBody>
          <a:bodyPr wrap="none" lIns="121917" tIns="60958" rIns="121917" bIns="60958">
            <a:spAutoFit/>
          </a:bodyPr>
          <a:lstStyle/>
          <a:p>
            <a:pPr algn="r"/>
            <a:r>
              <a:rPr lang="en-US" sz="2000" dirty="0">
                <a:solidFill>
                  <a:schemeClr val="tx2"/>
                </a:solidFill>
                <a:ea typeface="Arial" charset="0"/>
                <a:cs typeface="Arial" charset="0"/>
              </a:rPr>
              <a:t>Technical User Stories </a:t>
            </a:r>
          </a:p>
        </p:txBody>
      </p:sp>
      <p:sp>
        <p:nvSpPr>
          <p:cNvPr id="64" name="Rectangle 63"/>
          <p:cNvSpPr/>
          <p:nvPr/>
        </p:nvSpPr>
        <p:spPr>
          <a:xfrm>
            <a:off x="9869335" y="4263166"/>
            <a:ext cx="1714566" cy="430883"/>
          </a:xfrm>
          <a:prstGeom prst="rect">
            <a:avLst/>
          </a:prstGeom>
        </p:spPr>
        <p:txBody>
          <a:bodyPr wrap="none" lIns="121917" tIns="60958" rIns="121917" bIns="60958">
            <a:spAutoFit/>
          </a:bodyPr>
          <a:lstStyle/>
          <a:p>
            <a:pPr algn="r"/>
            <a:r>
              <a:rPr lang="en-US" sz="2000" dirty="0">
                <a:solidFill>
                  <a:schemeClr val="tx2"/>
                </a:solidFill>
                <a:ea typeface="Arial" charset="0"/>
                <a:cs typeface="Arial" charset="0"/>
              </a:rPr>
              <a:t>Maintenance</a:t>
            </a:r>
          </a:p>
        </p:txBody>
      </p:sp>
      <p:sp>
        <p:nvSpPr>
          <p:cNvPr id="66" name="Rectangle 65"/>
          <p:cNvSpPr/>
          <p:nvPr/>
        </p:nvSpPr>
        <p:spPr>
          <a:xfrm>
            <a:off x="619139" y="2516329"/>
            <a:ext cx="2912010" cy="430883"/>
          </a:xfrm>
          <a:prstGeom prst="rect">
            <a:avLst/>
          </a:prstGeom>
        </p:spPr>
        <p:txBody>
          <a:bodyPr wrap="none" lIns="121917" tIns="60958" rIns="121917" bIns="60958">
            <a:spAutoFit/>
          </a:bodyPr>
          <a:lstStyle/>
          <a:p>
            <a:r>
              <a:rPr lang="en-US" sz="2000" dirty="0">
                <a:solidFill>
                  <a:schemeClr val="tx2"/>
                </a:solidFill>
                <a:ea typeface="Arial" charset="0"/>
                <a:cs typeface="Arial" charset="0"/>
              </a:rPr>
              <a:t>Functional User Stories</a:t>
            </a:r>
          </a:p>
        </p:txBody>
      </p:sp>
      <p:sp>
        <p:nvSpPr>
          <p:cNvPr id="68" name="Rectangle 67"/>
          <p:cNvSpPr/>
          <p:nvPr/>
        </p:nvSpPr>
        <p:spPr>
          <a:xfrm>
            <a:off x="619139" y="4276493"/>
            <a:ext cx="1017260" cy="430883"/>
          </a:xfrm>
          <a:prstGeom prst="rect">
            <a:avLst/>
          </a:prstGeom>
        </p:spPr>
        <p:txBody>
          <a:bodyPr wrap="none" lIns="121917" tIns="60958" rIns="121917" bIns="60958">
            <a:spAutoFit/>
          </a:bodyPr>
          <a:lstStyle/>
          <a:p>
            <a:r>
              <a:rPr lang="en-US" sz="2000" dirty="0">
                <a:solidFill>
                  <a:schemeClr val="tx2"/>
                </a:solidFill>
                <a:ea typeface="Arial" charset="0"/>
                <a:cs typeface="Arial" charset="0"/>
              </a:rPr>
              <a:t>Spikes</a:t>
            </a:r>
          </a:p>
        </p:txBody>
      </p:sp>
      <p:sp>
        <p:nvSpPr>
          <p:cNvPr id="77" name="Rectangle 76"/>
          <p:cNvSpPr/>
          <p:nvPr/>
        </p:nvSpPr>
        <p:spPr>
          <a:xfrm>
            <a:off x="5694930" y="2056391"/>
            <a:ext cx="802458" cy="338550"/>
          </a:xfrm>
          <a:prstGeom prst="rect">
            <a:avLst/>
          </a:prstGeom>
        </p:spPr>
        <p:txBody>
          <a:bodyPr wrap="none" lIns="121917" tIns="60958" rIns="121917" bIns="60958">
            <a:spAutoFit/>
          </a:bodyPr>
          <a:lstStyle/>
          <a:p>
            <a:pPr algn="ctr"/>
            <a:r>
              <a:rPr lang="en-US" sz="1400" b="1" dirty="0">
                <a:solidFill>
                  <a:srgbClr val="8C8C8C"/>
                </a:solidFill>
                <a:cs typeface="Knockout-HTF27-JuniorBantamwt"/>
              </a:rPr>
              <a:t>Issues</a:t>
            </a:r>
            <a:endParaRPr lang="en-US" sz="1400" b="1" dirty="0">
              <a:solidFill>
                <a:srgbClr val="8C8C8C"/>
              </a:solidFill>
            </a:endParaRPr>
          </a:p>
        </p:txBody>
      </p:sp>
      <p:cxnSp>
        <p:nvCxnSpPr>
          <p:cNvPr id="93" name="Straight Connector 92"/>
          <p:cNvCxnSpPr/>
          <p:nvPr/>
        </p:nvCxnSpPr>
        <p:spPr>
          <a:xfrm flipH="1">
            <a:off x="609601" y="2957975"/>
            <a:ext cx="4446088" cy="0"/>
          </a:xfrm>
          <a:prstGeom prst="line">
            <a:avLst/>
          </a:prstGeom>
          <a:ln w="19050" cmpd="sng">
            <a:solidFill>
              <a:srgbClr val="81BC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92" idx="6"/>
          </p:cNvCxnSpPr>
          <p:nvPr/>
        </p:nvCxnSpPr>
        <p:spPr>
          <a:xfrm flipH="1">
            <a:off x="7117652" y="2945534"/>
            <a:ext cx="4462615" cy="1"/>
          </a:xfrm>
          <a:prstGeom prst="line">
            <a:avLst/>
          </a:prstGeom>
          <a:ln w="19050" cmpd="sng">
            <a:solidFill>
              <a:srgbClr val="81BC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7402248" y="4697377"/>
            <a:ext cx="4165169" cy="1"/>
          </a:xfrm>
          <a:prstGeom prst="line">
            <a:avLst/>
          </a:prstGeom>
          <a:ln w="19050" cmpd="sng">
            <a:solidFill>
              <a:srgbClr val="81BC00"/>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6883149" y="2827517"/>
            <a:ext cx="234503" cy="236036"/>
          </a:xfrm>
          <a:prstGeom prst="ellipse">
            <a:avLst/>
          </a:prstGeom>
          <a:solidFill>
            <a:schemeClr val="bg1"/>
          </a:solidFill>
          <a:ln w="28575" cmpd="sng">
            <a:solidFill>
              <a:srgbClr val="81BC00"/>
            </a:solid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dirty="0">
              <a:solidFill>
                <a:prstClr val="white"/>
              </a:solidFill>
              <a:latin typeface="Frutiger Next Pro Light"/>
            </a:endParaRPr>
          </a:p>
        </p:txBody>
      </p:sp>
      <p:sp>
        <p:nvSpPr>
          <p:cNvPr id="90" name="Oval 89"/>
          <p:cNvSpPr/>
          <p:nvPr/>
        </p:nvSpPr>
        <p:spPr>
          <a:xfrm>
            <a:off x="7196285" y="4579359"/>
            <a:ext cx="234503" cy="236036"/>
          </a:xfrm>
          <a:prstGeom prst="ellipse">
            <a:avLst/>
          </a:prstGeom>
          <a:solidFill>
            <a:schemeClr val="bg1"/>
          </a:solidFill>
          <a:ln w="28575" cmpd="sng">
            <a:solidFill>
              <a:srgbClr val="81BC00"/>
            </a:solid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dirty="0">
              <a:solidFill>
                <a:prstClr val="white"/>
              </a:solidFill>
              <a:latin typeface="Frutiger Next Pro Light"/>
            </a:endParaRPr>
          </a:p>
        </p:txBody>
      </p:sp>
      <p:sp>
        <p:nvSpPr>
          <p:cNvPr id="88" name="Oval 87"/>
          <p:cNvSpPr/>
          <p:nvPr/>
        </p:nvSpPr>
        <p:spPr>
          <a:xfrm>
            <a:off x="5055689" y="2827517"/>
            <a:ext cx="234503" cy="236036"/>
          </a:xfrm>
          <a:prstGeom prst="ellipse">
            <a:avLst/>
          </a:prstGeom>
          <a:solidFill>
            <a:schemeClr val="bg1"/>
          </a:solidFill>
          <a:ln w="28575" cmpd="sng">
            <a:solidFill>
              <a:srgbClr val="81BC00"/>
            </a:solid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dirty="0">
              <a:solidFill>
                <a:prstClr val="white"/>
              </a:solidFill>
              <a:latin typeface="Frutiger Next Pro Light"/>
            </a:endParaRPr>
          </a:p>
        </p:txBody>
      </p:sp>
      <p:sp>
        <p:nvSpPr>
          <p:cNvPr id="85" name="Oval 84"/>
          <p:cNvSpPr/>
          <p:nvPr/>
        </p:nvSpPr>
        <p:spPr>
          <a:xfrm>
            <a:off x="4775743" y="4579359"/>
            <a:ext cx="234503" cy="236036"/>
          </a:xfrm>
          <a:prstGeom prst="ellipse">
            <a:avLst/>
          </a:prstGeom>
          <a:solidFill>
            <a:schemeClr val="bg1"/>
          </a:solidFill>
          <a:ln w="28575" cmpd="sng">
            <a:solidFill>
              <a:srgbClr val="81BC00"/>
            </a:solid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dirty="0">
              <a:solidFill>
                <a:prstClr val="white"/>
              </a:solidFill>
              <a:latin typeface="Frutiger Next Pro Light"/>
            </a:endParaRPr>
          </a:p>
        </p:txBody>
      </p:sp>
      <p:pic>
        <p:nvPicPr>
          <p:cNvPr id="18" name="Picture 17"/>
          <p:cNvPicPr>
            <a:picLocks noChangeAspect="1"/>
          </p:cNvPicPr>
          <p:nvPr/>
        </p:nvPicPr>
        <p:blipFill>
          <a:blip r:embed="rId2"/>
          <a:stretch>
            <a:fillRect/>
          </a:stretch>
        </p:blipFill>
        <p:spPr>
          <a:xfrm rot="21420000">
            <a:off x="4983886" y="2943180"/>
            <a:ext cx="2189545" cy="2185169"/>
          </a:xfrm>
          <a:prstGeom prst="rect">
            <a:avLst/>
          </a:prstGeom>
          <a:noFill/>
          <a:ln>
            <a:noFill/>
          </a:ln>
        </p:spPr>
      </p:pic>
      <p:sp>
        <p:nvSpPr>
          <p:cNvPr id="59" name="Oval 58"/>
          <p:cNvSpPr/>
          <p:nvPr/>
        </p:nvSpPr>
        <p:spPr>
          <a:xfrm>
            <a:off x="5160540" y="3111740"/>
            <a:ext cx="1848048" cy="1848045"/>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dirty="0">
              <a:solidFill>
                <a:prstClr val="white"/>
              </a:solidFill>
              <a:latin typeface="Frutiger Next Pro Light"/>
            </a:endParaRPr>
          </a:p>
        </p:txBody>
      </p:sp>
      <p:sp>
        <p:nvSpPr>
          <p:cNvPr id="78" name="Rectangle 77"/>
          <p:cNvSpPr/>
          <p:nvPr/>
        </p:nvSpPr>
        <p:spPr>
          <a:xfrm>
            <a:off x="5491584" y="3390244"/>
            <a:ext cx="1182369" cy="677104"/>
          </a:xfrm>
          <a:prstGeom prst="rect">
            <a:avLst/>
          </a:prstGeom>
          <a:noFill/>
        </p:spPr>
        <p:txBody>
          <a:bodyPr wrap="none" lIns="121917" tIns="60958" rIns="121917" bIns="60958">
            <a:spAutoFit/>
          </a:bodyPr>
          <a:lstStyle/>
          <a:p>
            <a:pPr algn="ctr"/>
            <a:r>
              <a:rPr lang="en-US" b="1" dirty="0">
                <a:solidFill>
                  <a:schemeClr val="tx2"/>
                </a:solidFill>
                <a:ea typeface="Arial" charset="0"/>
                <a:cs typeface="Arial" charset="0"/>
              </a:rPr>
              <a:t>Product </a:t>
            </a:r>
          </a:p>
          <a:p>
            <a:pPr algn="ctr"/>
            <a:r>
              <a:rPr lang="en-US" b="1" dirty="0">
                <a:solidFill>
                  <a:schemeClr val="tx2"/>
                </a:solidFill>
                <a:ea typeface="Arial" charset="0"/>
                <a:cs typeface="Arial" charset="0"/>
              </a:rPr>
              <a:t>Backlog</a:t>
            </a:r>
          </a:p>
        </p:txBody>
      </p:sp>
      <p:cxnSp>
        <p:nvCxnSpPr>
          <p:cNvPr id="35" name="Straight Connector 34"/>
          <p:cNvCxnSpPr>
            <a:stCxn id="85" idx="2"/>
          </p:cNvCxnSpPr>
          <p:nvPr/>
        </p:nvCxnSpPr>
        <p:spPr>
          <a:xfrm flipH="1">
            <a:off x="820123" y="4697377"/>
            <a:ext cx="3955620" cy="0"/>
          </a:xfrm>
          <a:prstGeom prst="line">
            <a:avLst/>
          </a:prstGeom>
          <a:ln w="19050" cmpd="sng">
            <a:solidFill>
              <a:srgbClr val="81BC00"/>
            </a:solidFill>
          </a:ln>
        </p:spPr>
        <p:style>
          <a:lnRef idx="1">
            <a:schemeClr val="accent1"/>
          </a:lnRef>
          <a:fillRef idx="0">
            <a:schemeClr val="accent1"/>
          </a:fillRef>
          <a:effectRef idx="0">
            <a:schemeClr val="accent1"/>
          </a:effectRef>
          <a:fontRef idx="minor">
            <a:schemeClr val="tx1"/>
          </a:fontRef>
        </p:style>
      </p:cxnSp>
      <p:sp>
        <p:nvSpPr>
          <p:cNvPr id="25" name="Content Placeholder 3"/>
          <p:cNvSpPr txBox="1">
            <a:spLocks/>
          </p:cNvSpPr>
          <p:nvPr/>
        </p:nvSpPr>
        <p:spPr>
          <a:xfrm>
            <a:off x="577261" y="3021665"/>
            <a:ext cx="3820273" cy="1384253"/>
          </a:xfrm>
          <a:prstGeom prst="rect">
            <a:avLst/>
          </a:prstGeom>
          <a:noFill/>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2"/>
                </a:solidFill>
              </a:rPr>
              <a:t>Requirements that </a:t>
            </a:r>
            <a:r>
              <a:rPr lang="en-US" sz="1400" i="1" dirty="0">
                <a:solidFill>
                  <a:srgbClr val="92D050"/>
                </a:solidFill>
              </a:rPr>
              <a:t>describe system behaviors </a:t>
            </a:r>
            <a:r>
              <a:rPr lang="en-US" sz="1400" dirty="0">
                <a:solidFill>
                  <a:schemeClr val="tx2"/>
                </a:solidFill>
              </a:rPr>
              <a:t>which are most often driven by the user leveraging the application.  </a:t>
            </a:r>
          </a:p>
        </p:txBody>
      </p:sp>
      <p:sp>
        <p:nvSpPr>
          <p:cNvPr id="26" name="Content Placeholder 3"/>
          <p:cNvSpPr txBox="1">
            <a:spLocks/>
          </p:cNvSpPr>
          <p:nvPr/>
        </p:nvSpPr>
        <p:spPr>
          <a:xfrm>
            <a:off x="592997" y="4808673"/>
            <a:ext cx="3820273" cy="1384253"/>
          </a:xfrm>
          <a:prstGeom prst="rect">
            <a:avLst/>
          </a:prstGeom>
          <a:noFill/>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2"/>
                </a:solidFill>
              </a:rPr>
              <a:t>Requirements that are not </a:t>
            </a:r>
            <a:r>
              <a:rPr lang="en-US" sz="1400" i="1" dirty="0">
                <a:solidFill>
                  <a:srgbClr val="92D050"/>
                </a:solidFill>
              </a:rPr>
              <a:t>fully known but result in learning</a:t>
            </a:r>
            <a:r>
              <a:rPr lang="en-US" sz="1400" dirty="0">
                <a:solidFill>
                  <a:srgbClr val="92D050"/>
                </a:solidFill>
              </a:rPr>
              <a:t>,</a:t>
            </a:r>
            <a:r>
              <a:rPr lang="en-US" sz="1400" dirty="0">
                <a:solidFill>
                  <a:schemeClr val="accent1"/>
                </a:solidFill>
              </a:rPr>
              <a:t> </a:t>
            </a:r>
            <a:r>
              <a:rPr lang="en-US" sz="1400" dirty="0">
                <a:solidFill>
                  <a:schemeClr val="tx2"/>
                </a:solidFill>
              </a:rPr>
              <a:t>architecture design, or prototypes. They are ultimately feed a new set of stories and identify an execution strategy that will meet the functional goal of the spike.</a:t>
            </a:r>
          </a:p>
        </p:txBody>
      </p:sp>
      <p:sp>
        <p:nvSpPr>
          <p:cNvPr id="27" name="Content Placeholder 3"/>
          <p:cNvSpPr txBox="1">
            <a:spLocks/>
          </p:cNvSpPr>
          <p:nvPr/>
        </p:nvSpPr>
        <p:spPr>
          <a:xfrm>
            <a:off x="7712034" y="2943463"/>
            <a:ext cx="3855384" cy="1311037"/>
          </a:xfrm>
          <a:prstGeom prst="rect">
            <a:avLst/>
          </a:prstGeom>
          <a:noFill/>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solidFill>
                  <a:schemeClr val="tx2"/>
                </a:solidFill>
              </a:rPr>
              <a:t>Requirements that are not about specific functionality, but rather </a:t>
            </a:r>
            <a:r>
              <a:rPr lang="en-US" sz="1400" i="1" dirty="0">
                <a:solidFill>
                  <a:srgbClr val="92D050"/>
                </a:solidFill>
              </a:rPr>
              <a:t>an attribute or characteristic of the system</a:t>
            </a:r>
            <a:r>
              <a:rPr lang="en-US" sz="1400" dirty="0">
                <a:solidFill>
                  <a:schemeClr val="accent1"/>
                </a:solidFill>
              </a:rPr>
              <a:t>. </a:t>
            </a:r>
            <a:r>
              <a:rPr lang="en-US" sz="1400" dirty="0">
                <a:solidFill>
                  <a:schemeClr val="tx2"/>
                </a:solidFill>
              </a:rPr>
              <a:t>Examples include reliability, availability, security, scalability, usability, maintainability, and performance. </a:t>
            </a:r>
            <a:endParaRPr lang="en-US" sz="1200" dirty="0">
              <a:solidFill>
                <a:schemeClr val="tx2"/>
              </a:solidFill>
            </a:endParaRPr>
          </a:p>
        </p:txBody>
      </p:sp>
      <p:sp>
        <p:nvSpPr>
          <p:cNvPr id="28" name="Content Placeholder 3"/>
          <p:cNvSpPr txBox="1">
            <a:spLocks/>
          </p:cNvSpPr>
          <p:nvPr/>
        </p:nvSpPr>
        <p:spPr>
          <a:xfrm>
            <a:off x="7735341" y="4743185"/>
            <a:ext cx="3855384" cy="1384253"/>
          </a:xfrm>
          <a:prstGeom prst="rect">
            <a:avLst/>
          </a:prstGeom>
          <a:noFill/>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solidFill>
                  <a:schemeClr val="tx2"/>
                </a:solidFill>
              </a:rPr>
              <a:t>Requirements that </a:t>
            </a:r>
            <a:r>
              <a:rPr lang="en-US" sz="1400" i="1" dirty="0">
                <a:solidFill>
                  <a:srgbClr val="92D050"/>
                </a:solidFill>
              </a:rPr>
              <a:t>analyze the potential impact of new releases and system updates</a:t>
            </a:r>
            <a:r>
              <a:rPr lang="en-US" sz="1400" dirty="0">
                <a:solidFill>
                  <a:schemeClr val="accent1"/>
                </a:solidFill>
              </a:rPr>
              <a:t>. </a:t>
            </a:r>
            <a:r>
              <a:rPr lang="en-US" sz="1400" dirty="0">
                <a:solidFill>
                  <a:schemeClr val="tx2"/>
                </a:solidFill>
              </a:rPr>
              <a:t>They modify or enhance existing functionality to account for the software and/or infrastructure changes.</a:t>
            </a:r>
          </a:p>
        </p:txBody>
      </p:sp>
      <p:grpSp>
        <p:nvGrpSpPr>
          <p:cNvPr id="29" name="Group 28"/>
          <p:cNvGrpSpPr/>
          <p:nvPr/>
        </p:nvGrpSpPr>
        <p:grpSpPr>
          <a:xfrm>
            <a:off x="11324251" y="126691"/>
            <a:ext cx="757772" cy="758883"/>
            <a:chOff x="2312901" y="3092114"/>
            <a:chExt cx="757772" cy="758883"/>
          </a:xfrm>
          <a:solidFill>
            <a:schemeClr val="accent5"/>
          </a:solidFill>
        </p:grpSpPr>
        <p:sp>
          <p:nvSpPr>
            <p:cNvPr id="30" name="Freeform 178"/>
            <p:cNvSpPr>
              <a:spLocks noEditPoints="1"/>
            </p:cNvSpPr>
            <p:nvPr/>
          </p:nvSpPr>
          <p:spPr bwMode="auto">
            <a:xfrm>
              <a:off x="2511788" y="3297668"/>
              <a:ext cx="359997" cy="379997"/>
            </a:xfrm>
            <a:custGeom>
              <a:avLst/>
              <a:gdLst>
                <a:gd name="T0" fmla="*/ 152 w 646"/>
                <a:gd name="T1" fmla="*/ 420 h 685"/>
                <a:gd name="T2" fmla="*/ 602 w 646"/>
                <a:gd name="T3" fmla="*/ 284 h 685"/>
                <a:gd name="T4" fmla="*/ 358 w 646"/>
                <a:gd name="T5" fmla="*/ 653 h 685"/>
                <a:gd name="T6" fmla="*/ 358 w 646"/>
                <a:gd name="T7" fmla="*/ 653 h 685"/>
                <a:gd name="T8" fmla="*/ 356 w 646"/>
                <a:gd name="T9" fmla="*/ 653 h 685"/>
                <a:gd name="T10" fmla="*/ 190 w 646"/>
                <a:gd name="T11" fmla="*/ 545 h 685"/>
                <a:gd name="T12" fmla="*/ 210 w 646"/>
                <a:gd name="T13" fmla="*/ 525 h 685"/>
                <a:gd name="T14" fmla="*/ 214 w 646"/>
                <a:gd name="T15" fmla="*/ 526 h 685"/>
                <a:gd name="T16" fmla="*/ 358 w 646"/>
                <a:gd name="T17" fmla="*/ 653 h 685"/>
                <a:gd name="T18" fmla="*/ 41 w 646"/>
                <a:gd name="T19" fmla="*/ 517 h 685"/>
                <a:gd name="T20" fmla="*/ 144 w 646"/>
                <a:gd name="T21" fmla="*/ 545 h 685"/>
                <a:gd name="T22" fmla="*/ 131 w 646"/>
                <a:gd name="T23" fmla="*/ 445 h 685"/>
                <a:gd name="T24" fmla="*/ 187 w 646"/>
                <a:gd name="T25" fmla="*/ 503 h 685"/>
                <a:gd name="T26" fmla="*/ 187 w 646"/>
                <a:gd name="T27" fmla="*/ 503 h 685"/>
                <a:gd name="T28" fmla="*/ 166 w 646"/>
                <a:gd name="T29" fmla="*/ 522 h 685"/>
                <a:gd name="T30" fmla="*/ 166 w 646"/>
                <a:gd name="T31" fmla="*/ 523 h 685"/>
                <a:gd name="T32" fmla="*/ 131 w 646"/>
                <a:gd name="T33" fmla="*/ 445 h 685"/>
                <a:gd name="T34" fmla="*/ 361 w 646"/>
                <a:gd name="T35" fmla="*/ 5 h 685"/>
                <a:gd name="T36" fmla="*/ 348 w 646"/>
                <a:gd name="T37" fmla="*/ 0 h 685"/>
                <a:gd name="T38" fmla="*/ 340 w 646"/>
                <a:gd name="T39" fmla="*/ 3 h 685"/>
                <a:gd name="T40" fmla="*/ 118 w 646"/>
                <a:gd name="T41" fmla="*/ 414 h 685"/>
                <a:gd name="T42" fmla="*/ 6 w 646"/>
                <a:gd name="T43" fmla="*/ 501 h 685"/>
                <a:gd name="T44" fmla="*/ 1 w 646"/>
                <a:gd name="T45" fmla="*/ 506 h 685"/>
                <a:gd name="T46" fmla="*/ 0 w 646"/>
                <a:gd name="T47" fmla="*/ 512 h 685"/>
                <a:gd name="T48" fmla="*/ 4 w 646"/>
                <a:gd name="T49" fmla="*/ 525 h 685"/>
                <a:gd name="T50" fmla="*/ 106 w 646"/>
                <a:gd name="T51" fmla="*/ 625 h 685"/>
                <a:gd name="T52" fmla="*/ 118 w 646"/>
                <a:gd name="T53" fmla="*/ 629 h 685"/>
                <a:gd name="T54" fmla="*/ 120 w 646"/>
                <a:gd name="T55" fmla="*/ 629 h 685"/>
                <a:gd name="T56" fmla="*/ 126 w 646"/>
                <a:gd name="T57" fmla="*/ 628 h 685"/>
                <a:gd name="T58" fmla="*/ 168 w 646"/>
                <a:gd name="T59" fmla="*/ 569 h 685"/>
                <a:gd name="T60" fmla="*/ 169 w 646"/>
                <a:gd name="T61" fmla="*/ 569 h 685"/>
                <a:gd name="T62" fmla="*/ 336 w 646"/>
                <a:gd name="T63" fmla="*/ 677 h 685"/>
                <a:gd name="T64" fmla="*/ 345 w 646"/>
                <a:gd name="T65" fmla="*/ 683 h 685"/>
                <a:gd name="T66" fmla="*/ 358 w 646"/>
                <a:gd name="T67" fmla="*/ 685 h 685"/>
                <a:gd name="T68" fmla="*/ 364 w 646"/>
                <a:gd name="T69" fmla="*/ 685 h 685"/>
                <a:gd name="T70" fmla="*/ 375 w 646"/>
                <a:gd name="T71" fmla="*/ 680 h 685"/>
                <a:gd name="T72" fmla="*/ 401 w 646"/>
                <a:gd name="T73" fmla="*/ 656 h 685"/>
                <a:gd name="T74" fmla="*/ 405 w 646"/>
                <a:gd name="T75" fmla="*/ 652 h 685"/>
                <a:gd name="T76" fmla="*/ 410 w 646"/>
                <a:gd name="T77" fmla="*/ 640 h 685"/>
                <a:gd name="T78" fmla="*/ 410 w 646"/>
                <a:gd name="T79" fmla="*/ 634 h 685"/>
                <a:gd name="T80" fmla="*/ 407 w 646"/>
                <a:gd name="T81" fmla="*/ 621 h 685"/>
                <a:gd name="T82" fmla="*/ 401 w 646"/>
                <a:gd name="T83" fmla="*/ 610 h 685"/>
                <a:gd name="T84" fmla="*/ 397 w 646"/>
                <a:gd name="T85" fmla="*/ 609 h 685"/>
                <a:gd name="T86" fmla="*/ 637 w 646"/>
                <a:gd name="T87" fmla="*/ 303 h 685"/>
                <a:gd name="T88" fmla="*/ 643 w 646"/>
                <a:gd name="T89" fmla="*/ 298 h 685"/>
                <a:gd name="T90" fmla="*/ 646 w 646"/>
                <a:gd name="T91" fmla="*/ 290 h 685"/>
                <a:gd name="T92" fmla="*/ 641 w 646"/>
                <a:gd name="T93" fmla="*/ 277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6" h="685">
                  <a:moveTo>
                    <a:pt x="215" y="480"/>
                  </a:moveTo>
                  <a:lnTo>
                    <a:pt x="152" y="420"/>
                  </a:lnTo>
                  <a:lnTo>
                    <a:pt x="355" y="43"/>
                  </a:lnTo>
                  <a:lnTo>
                    <a:pt x="602" y="284"/>
                  </a:lnTo>
                  <a:lnTo>
                    <a:pt x="215" y="480"/>
                  </a:lnTo>
                  <a:close/>
                  <a:moveTo>
                    <a:pt x="358" y="653"/>
                  </a:moveTo>
                  <a:lnTo>
                    <a:pt x="358" y="653"/>
                  </a:lnTo>
                  <a:lnTo>
                    <a:pt x="358" y="653"/>
                  </a:lnTo>
                  <a:lnTo>
                    <a:pt x="356" y="653"/>
                  </a:lnTo>
                  <a:lnTo>
                    <a:pt x="356" y="653"/>
                  </a:lnTo>
                  <a:lnTo>
                    <a:pt x="355" y="652"/>
                  </a:lnTo>
                  <a:lnTo>
                    <a:pt x="190" y="545"/>
                  </a:lnTo>
                  <a:lnTo>
                    <a:pt x="190" y="544"/>
                  </a:lnTo>
                  <a:lnTo>
                    <a:pt x="210" y="525"/>
                  </a:lnTo>
                  <a:lnTo>
                    <a:pt x="210" y="525"/>
                  </a:lnTo>
                  <a:lnTo>
                    <a:pt x="214" y="526"/>
                  </a:lnTo>
                  <a:lnTo>
                    <a:pt x="378" y="634"/>
                  </a:lnTo>
                  <a:lnTo>
                    <a:pt x="358" y="653"/>
                  </a:lnTo>
                  <a:close/>
                  <a:moveTo>
                    <a:pt x="115" y="590"/>
                  </a:moveTo>
                  <a:lnTo>
                    <a:pt x="41" y="517"/>
                  </a:lnTo>
                  <a:lnTo>
                    <a:pt x="85" y="488"/>
                  </a:lnTo>
                  <a:lnTo>
                    <a:pt x="144" y="545"/>
                  </a:lnTo>
                  <a:lnTo>
                    <a:pt x="115" y="590"/>
                  </a:lnTo>
                  <a:close/>
                  <a:moveTo>
                    <a:pt x="131" y="445"/>
                  </a:moveTo>
                  <a:lnTo>
                    <a:pt x="188" y="501"/>
                  </a:lnTo>
                  <a:lnTo>
                    <a:pt x="187" y="503"/>
                  </a:lnTo>
                  <a:lnTo>
                    <a:pt x="187" y="503"/>
                  </a:lnTo>
                  <a:lnTo>
                    <a:pt x="187" y="503"/>
                  </a:lnTo>
                  <a:lnTo>
                    <a:pt x="166" y="522"/>
                  </a:lnTo>
                  <a:lnTo>
                    <a:pt x="166" y="522"/>
                  </a:lnTo>
                  <a:lnTo>
                    <a:pt x="166" y="522"/>
                  </a:lnTo>
                  <a:lnTo>
                    <a:pt x="166" y="523"/>
                  </a:lnTo>
                  <a:lnTo>
                    <a:pt x="109" y="468"/>
                  </a:lnTo>
                  <a:lnTo>
                    <a:pt x="131" y="445"/>
                  </a:lnTo>
                  <a:close/>
                  <a:moveTo>
                    <a:pt x="361" y="5"/>
                  </a:moveTo>
                  <a:lnTo>
                    <a:pt x="361" y="5"/>
                  </a:lnTo>
                  <a:lnTo>
                    <a:pt x="355" y="2"/>
                  </a:lnTo>
                  <a:lnTo>
                    <a:pt x="348" y="0"/>
                  </a:lnTo>
                  <a:lnTo>
                    <a:pt x="348" y="0"/>
                  </a:lnTo>
                  <a:lnTo>
                    <a:pt x="340" y="3"/>
                  </a:lnTo>
                  <a:lnTo>
                    <a:pt x="336" y="10"/>
                  </a:lnTo>
                  <a:lnTo>
                    <a:pt x="118" y="414"/>
                  </a:lnTo>
                  <a:lnTo>
                    <a:pt x="71" y="460"/>
                  </a:lnTo>
                  <a:lnTo>
                    <a:pt x="6" y="501"/>
                  </a:lnTo>
                  <a:lnTo>
                    <a:pt x="6" y="501"/>
                  </a:lnTo>
                  <a:lnTo>
                    <a:pt x="1" y="506"/>
                  </a:lnTo>
                  <a:lnTo>
                    <a:pt x="0" y="512"/>
                  </a:lnTo>
                  <a:lnTo>
                    <a:pt x="0" y="512"/>
                  </a:lnTo>
                  <a:lnTo>
                    <a:pt x="0" y="520"/>
                  </a:lnTo>
                  <a:lnTo>
                    <a:pt x="4" y="525"/>
                  </a:lnTo>
                  <a:lnTo>
                    <a:pt x="106" y="625"/>
                  </a:lnTo>
                  <a:lnTo>
                    <a:pt x="106" y="625"/>
                  </a:lnTo>
                  <a:lnTo>
                    <a:pt x="112" y="628"/>
                  </a:lnTo>
                  <a:lnTo>
                    <a:pt x="118" y="629"/>
                  </a:lnTo>
                  <a:lnTo>
                    <a:pt x="118" y="629"/>
                  </a:lnTo>
                  <a:lnTo>
                    <a:pt x="120" y="629"/>
                  </a:lnTo>
                  <a:lnTo>
                    <a:pt x="120" y="629"/>
                  </a:lnTo>
                  <a:lnTo>
                    <a:pt x="126" y="628"/>
                  </a:lnTo>
                  <a:lnTo>
                    <a:pt x="131" y="623"/>
                  </a:lnTo>
                  <a:lnTo>
                    <a:pt x="168" y="569"/>
                  </a:lnTo>
                  <a:lnTo>
                    <a:pt x="168" y="569"/>
                  </a:lnTo>
                  <a:lnTo>
                    <a:pt x="169" y="569"/>
                  </a:lnTo>
                  <a:lnTo>
                    <a:pt x="336" y="677"/>
                  </a:lnTo>
                  <a:lnTo>
                    <a:pt x="336" y="677"/>
                  </a:lnTo>
                  <a:lnTo>
                    <a:pt x="340" y="680"/>
                  </a:lnTo>
                  <a:lnTo>
                    <a:pt x="345" y="683"/>
                  </a:lnTo>
                  <a:lnTo>
                    <a:pt x="351" y="685"/>
                  </a:lnTo>
                  <a:lnTo>
                    <a:pt x="358" y="685"/>
                  </a:lnTo>
                  <a:lnTo>
                    <a:pt x="358" y="685"/>
                  </a:lnTo>
                  <a:lnTo>
                    <a:pt x="364" y="685"/>
                  </a:lnTo>
                  <a:lnTo>
                    <a:pt x="370" y="683"/>
                  </a:lnTo>
                  <a:lnTo>
                    <a:pt x="375" y="680"/>
                  </a:lnTo>
                  <a:lnTo>
                    <a:pt x="380" y="675"/>
                  </a:lnTo>
                  <a:lnTo>
                    <a:pt x="401" y="656"/>
                  </a:lnTo>
                  <a:lnTo>
                    <a:pt x="401" y="656"/>
                  </a:lnTo>
                  <a:lnTo>
                    <a:pt x="405" y="652"/>
                  </a:lnTo>
                  <a:lnTo>
                    <a:pt x="407" y="645"/>
                  </a:lnTo>
                  <a:lnTo>
                    <a:pt x="410" y="640"/>
                  </a:lnTo>
                  <a:lnTo>
                    <a:pt x="410" y="634"/>
                  </a:lnTo>
                  <a:lnTo>
                    <a:pt x="410" y="634"/>
                  </a:lnTo>
                  <a:lnTo>
                    <a:pt x="410" y="628"/>
                  </a:lnTo>
                  <a:lnTo>
                    <a:pt x="407" y="621"/>
                  </a:lnTo>
                  <a:lnTo>
                    <a:pt x="405" y="615"/>
                  </a:lnTo>
                  <a:lnTo>
                    <a:pt x="401" y="610"/>
                  </a:lnTo>
                  <a:lnTo>
                    <a:pt x="401" y="610"/>
                  </a:lnTo>
                  <a:lnTo>
                    <a:pt x="397" y="609"/>
                  </a:lnTo>
                  <a:lnTo>
                    <a:pt x="237" y="506"/>
                  </a:lnTo>
                  <a:lnTo>
                    <a:pt x="637" y="303"/>
                  </a:lnTo>
                  <a:lnTo>
                    <a:pt x="637" y="303"/>
                  </a:lnTo>
                  <a:lnTo>
                    <a:pt x="643" y="298"/>
                  </a:lnTo>
                  <a:lnTo>
                    <a:pt x="646" y="290"/>
                  </a:lnTo>
                  <a:lnTo>
                    <a:pt x="646" y="290"/>
                  </a:lnTo>
                  <a:lnTo>
                    <a:pt x="645" y="284"/>
                  </a:lnTo>
                  <a:lnTo>
                    <a:pt x="641" y="277"/>
                  </a:lnTo>
                  <a:lnTo>
                    <a:pt x="361" y="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sp>
          <p:nvSpPr>
            <p:cNvPr id="31" name="Freeform 179"/>
            <p:cNvSpPr>
              <a:spLocks/>
            </p:cNvSpPr>
            <p:nvPr/>
          </p:nvSpPr>
          <p:spPr bwMode="auto">
            <a:xfrm>
              <a:off x="2766230" y="3257668"/>
              <a:ext cx="149999" cy="145555"/>
            </a:xfrm>
            <a:custGeom>
              <a:avLst/>
              <a:gdLst>
                <a:gd name="T0" fmla="*/ 198 w 269"/>
                <a:gd name="T1" fmla="*/ 70 h 263"/>
                <a:gd name="T2" fmla="*/ 198 w 269"/>
                <a:gd name="T3" fmla="*/ 70 h 263"/>
                <a:gd name="T4" fmla="*/ 179 w 269"/>
                <a:gd name="T5" fmla="*/ 54 h 263"/>
                <a:gd name="T6" fmla="*/ 158 w 269"/>
                <a:gd name="T7" fmla="*/ 40 h 263"/>
                <a:gd name="T8" fmla="*/ 136 w 269"/>
                <a:gd name="T9" fmla="*/ 27 h 263"/>
                <a:gd name="T10" fmla="*/ 114 w 269"/>
                <a:gd name="T11" fmla="*/ 18 h 263"/>
                <a:gd name="T12" fmla="*/ 90 w 269"/>
                <a:gd name="T13" fmla="*/ 10 h 263"/>
                <a:gd name="T14" fmla="*/ 66 w 269"/>
                <a:gd name="T15" fmla="*/ 3 h 263"/>
                <a:gd name="T16" fmla="*/ 41 w 269"/>
                <a:gd name="T17" fmla="*/ 2 h 263"/>
                <a:gd name="T18" fmla="*/ 15 w 269"/>
                <a:gd name="T19" fmla="*/ 0 h 263"/>
                <a:gd name="T20" fmla="*/ 15 w 269"/>
                <a:gd name="T21" fmla="*/ 0 h 263"/>
                <a:gd name="T22" fmla="*/ 9 w 269"/>
                <a:gd name="T23" fmla="*/ 2 h 263"/>
                <a:gd name="T24" fmla="*/ 3 w 269"/>
                <a:gd name="T25" fmla="*/ 5 h 263"/>
                <a:gd name="T26" fmla="*/ 0 w 269"/>
                <a:gd name="T27" fmla="*/ 11 h 263"/>
                <a:gd name="T28" fmla="*/ 0 w 269"/>
                <a:gd name="T29" fmla="*/ 18 h 263"/>
                <a:gd name="T30" fmla="*/ 0 w 269"/>
                <a:gd name="T31" fmla="*/ 18 h 263"/>
                <a:gd name="T32" fmla="*/ 1 w 269"/>
                <a:gd name="T33" fmla="*/ 24 h 263"/>
                <a:gd name="T34" fmla="*/ 4 w 269"/>
                <a:gd name="T35" fmla="*/ 29 h 263"/>
                <a:gd name="T36" fmla="*/ 9 w 269"/>
                <a:gd name="T37" fmla="*/ 32 h 263"/>
                <a:gd name="T38" fmla="*/ 15 w 269"/>
                <a:gd name="T39" fmla="*/ 32 h 263"/>
                <a:gd name="T40" fmla="*/ 15 w 269"/>
                <a:gd name="T41" fmla="*/ 32 h 263"/>
                <a:gd name="T42" fmla="*/ 38 w 269"/>
                <a:gd name="T43" fmla="*/ 33 h 263"/>
                <a:gd name="T44" fmla="*/ 60 w 269"/>
                <a:gd name="T45" fmla="*/ 35 h 263"/>
                <a:gd name="T46" fmla="*/ 82 w 269"/>
                <a:gd name="T47" fmla="*/ 40 h 263"/>
                <a:gd name="T48" fmla="*/ 101 w 269"/>
                <a:gd name="T49" fmla="*/ 46 h 263"/>
                <a:gd name="T50" fmla="*/ 122 w 269"/>
                <a:gd name="T51" fmla="*/ 56 h 263"/>
                <a:gd name="T52" fmla="*/ 141 w 269"/>
                <a:gd name="T53" fmla="*/ 65 h 263"/>
                <a:gd name="T54" fmla="*/ 158 w 269"/>
                <a:gd name="T55" fmla="*/ 78 h 263"/>
                <a:gd name="T56" fmla="*/ 174 w 269"/>
                <a:gd name="T57" fmla="*/ 92 h 263"/>
                <a:gd name="T58" fmla="*/ 174 w 269"/>
                <a:gd name="T59" fmla="*/ 92 h 263"/>
                <a:gd name="T60" fmla="*/ 188 w 269"/>
                <a:gd name="T61" fmla="*/ 110 h 263"/>
                <a:gd name="T62" fmla="*/ 202 w 269"/>
                <a:gd name="T63" fmla="*/ 125 h 263"/>
                <a:gd name="T64" fmla="*/ 214 w 269"/>
                <a:gd name="T65" fmla="*/ 144 h 263"/>
                <a:gd name="T66" fmla="*/ 221 w 269"/>
                <a:gd name="T67" fmla="*/ 163 h 263"/>
                <a:gd name="T68" fmla="*/ 229 w 269"/>
                <a:gd name="T69" fmla="*/ 182 h 263"/>
                <a:gd name="T70" fmla="*/ 234 w 269"/>
                <a:gd name="T71" fmla="*/ 205 h 263"/>
                <a:gd name="T72" fmla="*/ 236 w 269"/>
                <a:gd name="T73" fmla="*/ 225 h 263"/>
                <a:gd name="T74" fmla="*/ 236 w 269"/>
                <a:gd name="T75" fmla="*/ 247 h 263"/>
                <a:gd name="T76" fmla="*/ 236 w 269"/>
                <a:gd name="T77" fmla="*/ 247 h 263"/>
                <a:gd name="T78" fmla="*/ 237 w 269"/>
                <a:gd name="T79" fmla="*/ 252 h 263"/>
                <a:gd name="T80" fmla="*/ 240 w 269"/>
                <a:gd name="T81" fmla="*/ 259 h 263"/>
                <a:gd name="T82" fmla="*/ 245 w 269"/>
                <a:gd name="T83" fmla="*/ 262 h 263"/>
                <a:gd name="T84" fmla="*/ 252 w 269"/>
                <a:gd name="T85" fmla="*/ 263 h 263"/>
                <a:gd name="T86" fmla="*/ 252 w 269"/>
                <a:gd name="T87" fmla="*/ 263 h 263"/>
                <a:gd name="T88" fmla="*/ 253 w 269"/>
                <a:gd name="T89" fmla="*/ 263 h 263"/>
                <a:gd name="T90" fmla="*/ 253 w 269"/>
                <a:gd name="T91" fmla="*/ 263 h 263"/>
                <a:gd name="T92" fmla="*/ 259 w 269"/>
                <a:gd name="T93" fmla="*/ 262 h 263"/>
                <a:gd name="T94" fmla="*/ 264 w 269"/>
                <a:gd name="T95" fmla="*/ 259 h 263"/>
                <a:gd name="T96" fmla="*/ 267 w 269"/>
                <a:gd name="T97" fmla="*/ 254 h 263"/>
                <a:gd name="T98" fmla="*/ 269 w 269"/>
                <a:gd name="T99" fmla="*/ 247 h 263"/>
                <a:gd name="T100" fmla="*/ 269 w 269"/>
                <a:gd name="T101" fmla="*/ 247 h 263"/>
                <a:gd name="T102" fmla="*/ 269 w 269"/>
                <a:gd name="T103" fmla="*/ 222 h 263"/>
                <a:gd name="T104" fmla="*/ 266 w 269"/>
                <a:gd name="T105" fmla="*/ 198 h 263"/>
                <a:gd name="T106" fmla="*/ 259 w 269"/>
                <a:gd name="T107" fmla="*/ 175 h 263"/>
                <a:gd name="T108" fmla="*/ 252 w 269"/>
                <a:gd name="T109" fmla="*/ 152 h 263"/>
                <a:gd name="T110" fmla="*/ 242 w 269"/>
                <a:gd name="T111" fmla="*/ 130 h 263"/>
                <a:gd name="T112" fmla="*/ 229 w 269"/>
                <a:gd name="T113" fmla="*/ 108 h 263"/>
                <a:gd name="T114" fmla="*/ 214 w 269"/>
                <a:gd name="T115" fmla="*/ 89 h 263"/>
                <a:gd name="T116" fmla="*/ 198 w 269"/>
                <a:gd name="T117" fmla="*/ 7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63">
                  <a:moveTo>
                    <a:pt x="198" y="70"/>
                  </a:moveTo>
                  <a:lnTo>
                    <a:pt x="198" y="70"/>
                  </a:lnTo>
                  <a:lnTo>
                    <a:pt x="179" y="54"/>
                  </a:lnTo>
                  <a:lnTo>
                    <a:pt x="158" y="40"/>
                  </a:lnTo>
                  <a:lnTo>
                    <a:pt x="136" y="27"/>
                  </a:lnTo>
                  <a:lnTo>
                    <a:pt x="114" y="18"/>
                  </a:lnTo>
                  <a:lnTo>
                    <a:pt x="90" y="10"/>
                  </a:lnTo>
                  <a:lnTo>
                    <a:pt x="66" y="3"/>
                  </a:lnTo>
                  <a:lnTo>
                    <a:pt x="41" y="2"/>
                  </a:lnTo>
                  <a:lnTo>
                    <a:pt x="15" y="0"/>
                  </a:lnTo>
                  <a:lnTo>
                    <a:pt x="15" y="0"/>
                  </a:lnTo>
                  <a:lnTo>
                    <a:pt x="9" y="2"/>
                  </a:lnTo>
                  <a:lnTo>
                    <a:pt x="3" y="5"/>
                  </a:lnTo>
                  <a:lnTo>
                    <a:pt x="0" y="11"/>
                  </a:lnTo>
                  <a:lnTo>
                    <a:pt x="0" y="18"/>
                  </a:lnTo>
                  <a:lnTo>
                    <a:pt x="0" y="18"/>
                  </a:lnTo>
                  <a:lnTo>
                    <a:pt x="1" y="24"/>
                  </a:lnTo>
                  <a:lnTo>
                    <a:pt x="4" y="29"/>
                  </a:lnTo>
                  <a:lnTo>
                    <a:pt x="9" y="32"/>
                  </a:lnTo>
                  <a:lnTo>
                    <a:pt x="15" y="32"/>
                  </a:lnTo>
                  <a:lnTo>
                    <a:pt x="15" y="32"/>
                  </a:lnTo>
                  <a:lnTo>
                    <a:pt x="38" y="33"/>
                  </a:lnTo>
                  <a:lnTo>
                    <a:pt x="60" y="35"/>
                  </a:lnTo>
                  <a:lnTo>
                    <a:pt x="82" y="40"/>
                  </a:lnTo>
                  <a:lnTo>
                    <a:pt x="101" y="46"/>
                  </a:lnTo>
                  <a:lnTo>
                    <a:pt x="122" y="56"/>
                  </a:lnTo>
                  <a:lnTo>
                    <a:pt x="141" y="65"/>
                  </a:lnTo>
                  <a:lnTo>
                    <a:pt x="158" y="78"/>
                  </a:lnTo>
                  <a:lnTo>
                    <a:pt x="174" y="92"/>
                  </a:lnTo>
                  <a:lnTo>
                    <a:pt x="174" y="92"/>
                  </a:lnTo>
                  <a:lnTo>
                    <a:pt x="188" y="110"/>
                  </a:lnTo>
                  <a:lnTo>
                    <a:pt x="202" y="125"/>
                  </a:lnTo>
                  <a:lnTo>
                    <a:pt x="214" y="144"/>
                  </a:lnTo>
                  <a:lnTo>
                    <a:pt x="221" y="163"/>
                  </a:lnTo>
                  <a:lnTo>
                    <a:pt x="229" y="182"/>
                  </a:lnTo>
                  <a:lnTo>
                    <a:pt x="234" y="205"/>
                  </a:lnTo>
                  <a:lnTo>
                    <a:pt x="236" y="225"/>
                  </a:lnTo>
                  <a:lnTo>
                    <a:pt x="236" y="247"/>
                  </a:lnTo>
                  <a:lnTo>
                    <a:pt x="236" y="247"/>
                  </a:lnTo>
                  <a:lnTo>
                    <a:pt x="237" y="252"/>
                  </a:lnTo>
                  <a:lnTo>
                    <a:pt x="240" y="259"/>
                  </a:lnTo>
                  <a:lnTo>
                    <a:pt x="245" y="262"/>
                  </a:lnTo>
                  <a:lnTo>
                    <a:pt x="252" y="263"/>
                  </a:lnTo>
                  <a:lnTo>
                    <a:pt x="252" y="263"/>
                  </a:lnTo>
                  <a:lnTo>
                    <a:pt x="253" y="263"/>
                  </a:lnTo>
                  <a:lnTo>
                    <a:pt x="253" y="263"/>
                  </a:lnTo>
                  <a:lnTo>
                    <a:pt x="259" y="262"/>
                  </a:lnTo>
                  <a:lnTo>
                    <a:pt x="264" y="259"/>
                  </a:lnTo>
                  <a:lnTo>
                    <a:pt x="267" y="254"/>
                  </a:lnTo>
                  <a:lnTo>
                    <a:pt x="269" y="247"/>
                  </a:lnTo>
                  <a:lnTo>
                    <a:pt x="269" y="247"/>
                  </a:lnTo>
                  <a:lnTo>
                    <a:pt x="269" y="222"/>
                  </a:lnTo>
                  <a:lnTo>
                    <a:pt x="266" y="198"/>
                  </a:lnTo>
                  <a:lnTo>
                    <a:pt x="259" y="175"/>
                  </a:lnTo>
                  <a:lnTo>
                    <a:pt x="252" y="152"/>
                  </a:lnTo>
                  <a:lnTo>
                    <a:pt x="242" y="130"/>
                  </a:lnTo>
                  <a:lnTo>
                    <a:pt x="229" y="108"/>
                  </a:lnTo>
                  <a:lnTo>
                    <a:pt x="214" y="89"/>
                  </a:lnTo>
                  <a:lnTo>
                    <a:pt x="198" y="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sp>
          <p:nvSpPr>
            <p:cNvPr id="32" name="Freeform 180"/>
            <p:cNvSpPr>
              <a:spLocks/>
            </p:cNvSpPr>
            <p:nvPr/>
          </p:nvSpPr>
          <p:spPr bwMode="auto">
            <a:xfrm>
              <a:off x="2766230" y="3257668"/>
              <a:ext cx="149999" cy="145555"/>
            </a:xfrm>
            <a:custGeom>
              <a:avLst/>
              <a:gdLst>
                <a:gd name="T0" fmla="*/ 198 w 269"/>
                <a:gd name="T1" fmla="*/ 70 h 263"/>
                <a:gd name="T2" fmla="*/ 198 w 269"/>
                <a:gd name="T3" fmla="*/ 70 h 263"/>
                <a:gd name="T4" fmla="*/ 179 w 269"/>
                <a:gd name="T5" fmla="*/ 54 h 263"/>
                <a:gd name="T6" fmla="*/ 158 w 269"/>
                <a:gd name="T7" fmla="*/ 40 h 263"/>
                <a:gd name="T8" fmla="*/ 136 w 269"/>
                <a:gd name="T9" fmla="*/ 27 h 263"/>
                <a:gd name="T10" fmla="*/ 114 w 269"/>
                <a:gd name="T11" fmla="*/ 18 h 263"/>
                <a:gd name="T12" fmla="*/ 90 w 269"/>
                <a:gd name="T13" fmla="*/ 10 h 263"/>
                <a:gd name="T14" fmla="*/ 66 w 269"/>
                <a:gd name="T15" fmla="*/ 3 h 263"/>
                <a:gd name="T16" fmla="*/ 41 w 269"/>
                <a:gd name="T17" fmla="*/ 2 h 263"/>
                <a:gd name="T18" fmla="*/ 15 w 269"/>
                <a:gd name="T19" fmla="*/ 0 h 263"/>
                <a:gd name="T20" fmla="*/ 15 w 269"/>
                <a:gd name="T21" fmla="*/ 0 h 263"/>
                <a:gd name="T22" fmla="*/ 9 w 269"/>
                <a:gd name="T23" fmla="*/ 2 h 263"/>
                <a:gd name="T24" fmla="*/ 3 w 269"/>
                <a:gd name="T25" fmla="*/ 5 h 263"/>
                <a:gd name="T26" fmla="*/ 0 w 269"/>
                <a:gd name="T27" fmla="*/ 11 h 263"/>
                <a:gd name="T28" fmla="*/ 0 w 269"/>
                <a:gd name="T29" fmla="*/ 18 h 263"/>
                <a:gd name="T30" fmla="*/ 0 w 269"/>
                <a:gd name="T31" fmla="*/ 18 h 263"/>
                <a:gd name="T32" fmla="*/ 1 w 269"/>
                <a:gd name="T33" fmla="*/ 24 h 263"/>
                <a:gd name="T34" fmla="*/ 4 w 269"/>
                <a:gd name="T35" fmla="*/ 29 h 263"/>
                <a:gd name="T36" fmla="*/ 9 w 269"/>
                <a:gd name="T37" fmla="*/ 32 h 263"/>
                <a:gd name="T38" fmla="*/ 15 w 269"/>
                <a:gd name="T39" fmla="*/ 32 h 263"/>
                <a:gd name="T40" fmla="*/ 15 w 269"/>
                <a:gd name="T41" fmla="*/ 32 h 263"/>
                <a:gd name="T42" fmla="*/ 38 w 269"/>
                <a:gd name="T43" fmla="*/ 33 h 263"/>
                <a:gd name="T44" fmla="*/ 60 w 269"/>
                <a:gd name="T45" fmla="*/ 35 h 263"/>
                <a:gd name="T46" fmla="*/ 82 w 269"/>
                <a:gd name="T47" fmla="*/ 40 h 263"/>
                <a:gd name="T48" fmla="*/ 101 w 269"/>
                <a:gd name="T49" fmla="*/ 46 h 263"/>
                <a:gd name="T50" fmla="*/ 122 w 269"/>
                <a:gd name="T51" fmla="*/ 56 h 263"/>
                <a:gd name="T52" fmla="*/ 141 w 269"/>
                <a:gd name="T53" fmla="*/ 65 h 263"/>
                <a:gd name="T54" fmla="*/ 158 w 269"/>
                <a:gd name="T55" fmla="*/ 78 h 263"/>
                <a:gd name="T56" fmla="*/ 174 w 269"/>
                <a:gd name="T57" fmla="*/ 92 h 263"/>
                <a:gd name="T58" fmla="*/ 174 w 269"/>
                <a:gd name="T59" fmla="*/ 92 h 263"/>
                <a:gd name="T60" fmla="*/ 188 w 269"/>
                <a:gd name="T61" fmla="*/ 110 h 263"/>
                <a:gd name="T62" fmla="*/ 202 w 269"/>
                <a:gd name="T63" fmla="*/ 125 h 263"/>
                <a:gd name="T64" fmla="*/ 214 w 269"/>
                <a:gd name="T65" fmla="*/ 144 h 263"/>
                <a:gd name="T66" fmla="*/ 221 w 269"/>
                <a:gd name="T67" fmla="*/ 163 h 263"/>
                <a:gd name="T68" fmla="*/ 229 w 269"/>
                <a:gd name="T69" fmla="*/ 182 h 263"/>
                <a:gd name="T70" fmla="*/ 234 w 269"/>
                <a:gd name="T71" fmla="*/ 205 h 263"/>
                <a:gd name="T72" fmla="*/ 236 w 269"/>
                <a:gd name="T73" fmla="*/ 225 h 263"/>
                <a:gd name="T74" fmla="*/ 236 w 269"/>
                <a:gd name="T75" fmla="*/ 247 h 263"/>
                <a:gd name="T76" fmla="*/ 236 w 269"/>
                <a:gd name="T77" fmla="*/ 247 h 263"/>
                <a:gd name="T78" fmla="*/ 237 w 269"/>
                <a:gd name="T79" fmla="*/ 252 h 263"/>
                <a:gd name="T80" fmla="*/ 240 w 269"/>
                <a:gd name="T81" fmla="*/ 259 h 263"/>
                <a:gd name="T82" fmla="*/ 245 w 269"/>
                <a:gd name="T83" fmla="*/ 262 h 263"/>
                <a:gd name="T84" fmla="*/ 252 w 269"/>
                <a:gd name="T85" fmla="*/ 263 h 263"/>
                <a:gd name="T86" fmla="*/ 252 w 269"/>
                <a:gd name="T87" fmla="*/ 263 h 263"/>
                <a:gd name="T88" fmla="*/ 253 w 269"/>
                <a:gd name="T89" fmla="*/ 263 h 263"/>
                <a:gd name="T90" fmla="*/ 253 w 269"/>
                <a:gd name="T91" fmla="*/ 263 h 263"/>
                <a:gd name="T92" fmla="*/ 259 w 269"/>
                <a:gd name="T93" fmla="*/ 262 h 263"/>
                <a:gd name="T94" fmla="*/ 264 w 269"/>
                <a:gd name="T95" fmla="*/ 259 h 263"/>
                <a:gd name="T96" fmla="*/ 267 w 269"/>
                <a:gd name="T97" fmla="*/ 254 h 263"/>
                <a:gd name="T98" fmla="*/ 269 w 269"/>
                <a:gd name="T99" fmla="*/ 247 h 263"/>
                <a:gd name="T100" fmla="*/ 269 w 269"/>
                <a:gd name="T101" fmla="*/ 247 h 263"/>
                <a:gd name="T102" fmla="*/ 269 w 269"/>
                <a:gd name="T103" fmla="*/ 222 h 263"/>
                <a:gd name="T104" fmla="*/ 266 w 269"/>
                <a:gd name="T105" fmla="*/ 198 h 263"/>
                <a:gd name="T106" fmla="*/ 259 w 269"/>
                <a:gd name="T107" fmla="*/ 175 h 263"/>
                <a:gd name="T108" fmla="*/ 252 w 269"/>
                <a:gd name="T109" fmla="*/ 152 h 263"/>
                <a:gd name="T110" fmla="*/ 242 w 269"/>
                <a:gd name="T111" fmla="*/ 130 h 263"/>
                <a:gd name="T112" fmla="*/ 229 w 269"/>
                <a:gd name="T113" fmla="*/ 108 h 263"/>
                <a:gd name="T114" fmla="*/ 214 w 269"/>
                <a:gd name="T115" fmla="*/ 89 h 263"/>
                <a:gd name="T116" fmla="*/ 198 w 269"/>
                <a:gd name="T117" fmla="*/ 7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63">
                  <a:moveTo>
                    <a:pt x="198" y="70"/>
                  </a:moveTo>
                  <a:lnTo>
                    <a:pt x="198" y="70"/>
                  </a:lnTo>
                  <a:lnTo>
                    <a:pt x="179" y="54"/>
                  </a:lnTo>
                  <a:lnTo>
                    <a:pt x="158" y="40"/>
                  </a:lnTo>
                  <a:lnTo>
                    <a:pt x="136" y="27"/>
                  </a:lnTo>
                  <a:lnTo>
                    <a:pt x="114" y="18"/>
                  </a:lnTo>
                  <a:lnTo>
                    <a:pt x="90" y="10"/>
                  </a:lnTo>
                  <a:lnTo>
                    <a:pt x="66" y="3"/>
                  </a:lnTo>
                  <a:lnTo>
                    <a:pt x="41" y="2"/>
                  </a:lnTo>
                  <a:lnTo>
                    <a:pt x="15" y="0"/>
                  </a:lnTo>
                  <a:lnTo>
                    <a:pt x="15" y="0"/>
                  </a:lnTo>
                  <a:lnTo>
                    <a:pt x="9" y="2"/>
                  </a:lnTo>
                  <a:lnTo>
                    <a:pt x="3" y="5"/>
                  </a:lnTo>
                  <a:lnTo>
                    <a:pt x="0" y="11"/>
                  </a:lnTo>
                  <a:lnTo>
                    <a:pt x="0" y="18"/>
                  </a:lnTo>
                  <a:lnTo>
                    <a:pt x="0" y="18"/>
                  </a:lnTo>
                  <a:lnTo>
                    <a:pt x="1" y="24"/>
                  </a:lnTo>
                  <a:lnTo>
                    <a:pt x="4" y="29"/>
                  </a:lnTo>
                  <a:lnTo>
                    <a:pt x="9" y="32"/>
                  </a:lnTo>
                  <a:lnTo>
                    <a:pt x="15" y="32"/>
                  </a:lnTo>
                  <a:lnTo>
                    <a:pt x="15" y="32"/>
                  </a:lnTo>
                  <a:lnTo>
                    <a:pt x="38" y="33"/>
                  </a:lnTo>
                  <a:lnTo>
                    <a:pt x="60" y="35"/>
                  </a:lnTo>
                  <a:lnTo>
                    <a:pt x="82" y="40"/>
                  </a:lnTo>
                  <a:lnTo>
                    <a:pt x="101" y="46"/>
                  </a:lnTo>
                  <a:lnTo>
                    <a:pt x="122" y="56"/>
                  </a:lnTo>
                  <a:lnTo>
                    <a:pt x="141" y="65"/>
                  </a:lnTo>
                  <a:lnTo>
                    <a:pt x="158" y="78"/>
                  </a:lnTo>
                  <a:lnTo>
                    <a:pt x="174" y="92"/>
                  </a:lnTo>
                  <a:lnTo>
                    <a:pt x="174" y="92"/>
                  </a:lnTo>
                  <a:lnTo>
                    <a:pt x="188" y="110"/>
                  </a:lnTo>
                  <a:lnTo>
                    <a:pt x="202" y="125"/>
                  </a:lnTo>
                  <a:lnTo>
                    <a:pt x="214" y="144"/>
                  </a:lnTo>
                  <a:lnTo>
                    <a:pt x="221" y="163"/>
                  </a:lnTo>
                  <a:lnTo>
                    <a:pt x="229" y="182"/>
                  </a:lnTo>
                  <a:lnTo>
                    <a:pt x="234" y="205"/>
                  </a:lnTo>
                  <a:lnTo>
                    <a:pt x="236" y="225"/>
                  </a:lnTo>
                  <a:lnTo>
                    <a:pt x="236" y="247"/>
                  </a:lnTo>
                  <a:lnTo>
                    <a:pt x="236" y="247"/>
                  </a:lnTo>
                  <a:lnTo>
                    <a:pt x="237" y="252"/>
                  </a:lnTo>
                  <a:lnTo>
                    <a:pt x="240" y="259"/>
                  </a:lnTo>
                  <a:lnTo>
                    <a:pt x="245" y="262"/>
                  </a:lnTo>
                  <a:lnTo>
                    <a:pt x="252" y="263"/>
                  </a:lnTo>
                  <a:lnTo>
                    <a:pt x="252" y="263"/>
                  </a:lnTo>
                  <a:lnTo>
                    <a:pt x="253" y="263"/>
                  </a:lnTo>
                  <a:lnTo>
                    <a:pt x="253" y="263"/>
                  </a:lnTo>
                  <a:lnTo>
                    <a:pt x="259" y="262"/>
                  </a:lnTo>
                  <a:lnTo>
                    <a:pt x="264" y="259"/>
                  </a:lnTo>
                  <a:lnTo>
                    <a:pt x="267" y="254"/>
                  </a:lnTo>
                  <a:lnTo>
                    <a:pt x="269" y="247"/>
                  </a:lnTo>
                  <a:lnTo>
                    <a:pt x="269" y="247"/>
                  </a:lnTo>
                  <a:lnTo>
                    <a:pt x="269" y="222"/>
                  </a:lnTo>
                  <a:lnTo>
                    <a:pt x="266" y="198"/>
                  </a:lnTo>
                  <a:lnTo>
                    <a:pt x="259" y="175"/>
                  </a:lnTo>
                  <a:lnTo>
                    <a:pt x="252" y="152"/>
                  </a:lnTo>
                  <a:lnTo>
                    <a:pt x="242" y="130"/>
                  </a:lnTo>
                  <a:lnTo>
                    <a:pt x="229" y="108"/>
                  </a:lnTo>
                  <a:lnTo>
                    <a:pt x="214" y="89"/>
                  </a:lnTo>
                  <a:lnTo>
                    <a:pt x="198" y="7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sp>
          <p:nvSpPr>
            <p:cNvPr id="33" name="Freeform 181"/>
            <p:cNvSpPr>
              <a:spLocks/>
            </p:cNvSpPr>
            <p:nvPr/>
          </p:nvSpPr>
          <p:spPr bwMode="auto">
            <a:xfrm>
              <a:off x="2776230" y="3309890"/>
              <a:ext cx="86666" cy="83333"/>
            </a:xfrm>
            <a:custGeom>
              <a:avLst/>
              <a:gdLst>
                <a:gd name="T0" fmla="*/ 138 w 155"/>
                <a:gd name="T1" fmla="*/ 151 h 151"/>
                <a:gd name="T2" fmla="*/ 138 w 155"/>
                <a:gd name="T3" fmla="*/ 151 h 151"/>
                <a:gd name="T4" fmla="*/ 139 w 155"/>
                <a:gd name="T5" fmla="*/ 151 h 151"/>
                <a:gd name="T6" fmla="*/ 139 w 155"/>
                <a:gd name="T7" fmla="*/ 151 h 151"/>
                <a:gd name="T8" fmla="*/ 144 w 155"/>
                <a:gd name="T9" fmla="*/ 149 h 151"/>
                <a:gd name="T10" fmla="*/ 151 w 155"/>
                <a:gd name="T11" fmla="*/ 146 h 151"/>
                <a:gd name="T12" fmla="*/ 154 w 155"/>
                <a:gd name="T13" fmla="*/ 141 h 151"/>
                <a:gd name="T14" fmla="*/ 155 w 155"/>
                <a:gd name="T15" fmla="*/ 135 h 151"/>
                <a:gd name="T16" fmla="*/ 155 w 155"/>
                <a:gd name="T17" fmla="*/ 135 h 151"/>
                <a:gd name="T18" fmla="*/ 155 w 155"/>
                <a:gd name="T19" fmla="*/ 122 h 151"/>
                <a:gd name="T20" fmla="*/ 154 w 155"/>
                <a:gd name="T21" fmla="*/ 108 h 151"/>
                <a:gd name="T22" fmla="*/ 151 w 155"/>
                <a:gd name="T23" fmla="*/ 95 h 151"/>
                <a:gd name="T24" fmla="*/ 147 w 155"/>
                <a:gd name="T25" fmla="*/ 83 h 151"/>
                <a:gd name="T26" fmla="*/ 141 w 155"/>
                <a:gd name="T27" fmla="*/ 70 h 151"/>
                <a:gd name="T28" fmla="*/ 135 w 155"/>
                <a:gd name="T29" fmla="*/ 57 h 151"/>
                <a:gd name="T30" fmla="*/ 127 w 155"/>
                <a:gd name="T31" fmla="*/ 48 h 151"/>
                <a:gd name="T32" fmla="*/ 117 w 155"/>
                <a:gd name="T33" fmla="*/ 37 h 151"/>
                <a:gd name="T34" fmla="*/ 117 w 155"/>
                <a:gd name="T35" fmla="*/ 37 h 151"/>
                <a:gd name="T36" fmla="*/ 106 w 155"/>
                <a:gd name="T37" fmla="*/ 27 h 151"/>
                <a:gd name="T38" fmla="*/ 95 w 155"/>
                <a:gd name="T39" fmla="*/ 19 h 151"/>
                <a:gd name="T40" fmla="*/ 82 w 155"/>
                <a:gd name="T41" fmla="*/ 13 h 151"/>
                <a:gd name="T42" fmla="*/ 70 w 155"/>
                <a:gd name="T43" fmla="*/ 8 h 151"/>
                <a:gd name="T44" fmla="*/ 57 w 155"/>
                <a:gd name="T45" fmla="*/ 3 h 151"/>
                <a:gd name="T46" fmla="*/ 43 w 155"/>
                <a:gd name="T47" fmla="*/ 0 h 151"/>
                <a:gd name="T48" fmla="*/ 30 w 155"/>
                <a:gd name="T49" fmla="*/ 0 h 151"/>
                <a:gd name="T50" fmla="*/ 16 w 155"/>
                <a:gd name="T51" fmla="*/ 0 h 151"/>
                <a:gd name="T52" fmla="*/ 16 w 155"/>
                <a:gd name="T53" fmla="*/ 0 h 151"/>
                <a:gd name="T54" fmla="*/ 10 w 155"/>
                <a:gd name="T55" fmla="*/ 2 h 151"/>
                <a:gd name="T56" fmla="*/ 5 w 155"/>
                <a:gd name="T57" fmla="*/ 5 h 151"/>
                <a:gd name="T58" fmla="*/ 2 w 155"/>
                <a:gd name="T59" fmla="*/ 10 h 151"/>
                <a:gd name="T60" fmla="*/ 0 w 155"/>
                <a:gd name="T61" fmla="*/ 16 h 151"/>
                <a:gd name="T62" fmla="*/ 0 w 155"/>
                <a:gd name="T63" fmla="*/ 16 h 151"/>
                <a:gd name="T64" fmla="*/ 2 w 155"/>
                <a:gd name="T65" fmla="*/ 22 h 151"/>
                <a:gd name="T66" fmla="*/ 6 w 155"/>
                <a:gd name="T67" fmla="*/ 27 h 151"/>
                <a:gd name="T68" fmla="*/ 11 w 155"/>
                <a:gd name="T69" fmla="*/ 30 h 151"/>
                <a:gd name="T70" fmla="*/ 17 w 155"/>
                <a:gd name="T71" fmla="*/ 32 h 151"/>
                <a:gd name="T72" fmla="*/ 17 w 155"/>
                <a:gd name="T73" fmla="*/ 32 h 151"/>
                <a:gd name="T74" fmla="*/ 29 w 155"/>
                <a:gd name="T75" fmla="*/ 32 h 151"/>
                <a:gd name="T76" fmla="*/ 38 w 155"/>
                <a:gd name="T77" fmla="*/ 32 h 151"/>
                <a:gd name="T78" fmla="*/ 49 w 155"/>
                <a:gd name="T79" fmla="*/ 34 h 151"/>
                <a:gd name="T80" fmla="*/ 59 w 155"/>
                <a:gd name="T81" fmla="*/ 37 h 151"/>
                <a:gd name="T82" fmla="*/ 68 w 155"/>
                <a:gd name="T83" fmla="*/ 41 h 151"/>
                <a:gd name="T84" fmla="*/ 78 w 155"/>
                <a:gd name="T85" fmla="*/ 46 h 151"/>
                <a:gd name="T86" fmla="*/ 86 w 155"/>
                <a:gd name="T87" fmla="*/ 53 h 151"/>
                <a:gd name="T88" fmla="*/ 94 w 155"/>
                <a:gd name="T89" fmla="*/ 59 h 151"/>
                <a:gd name="T90" fmla="*/ 94 w 155"/>
                <a:gd name="T91" fmla="*/ 59 h 151"/>
                <a:gd name="T92" fmla="*/ 101 w 155"/>
                <a:gd name="T93" fmla="*/ 67 h 151"/>
                <a:gd name="T94" fmla="*/ 108 w 155"/>
                <a:gd name="T95" fmla="*/ 75 h 151"/>
                <a:gd name="T96" fmla="*/ 113 w 155"/>
                <a:gd name="T97" fmla="*/ 84 h 151"/>
                <a:gd name="T98" fmla="*/ 116 w 155"/>
                <a:gd name="T99" fmla="*/ 94 h 151"/>
                <a:gd name="T100" fmla="*/ 119 w 155"/>
                <a:gd name="T101" fmla="*/ 103 h 151"/>
                <a:gd name="T102" fmla="*/ 122 w 155"/>
                <a:gd name="T103" fmla="*/ 113 h 151"/>
                <a:gd name="T104" fmla="*/ 122 w 155"/>
                <a:gd name="T105" fmla="*/ 124 h 151"/>
                <a:gd name="T106" fmla="*/ 122 w 155"/>
                <a:gd name="T107" fmla="*/ 133 h 151"/>
                <a:gd name="T108" fmla="*/ 122 w 155"/>
                <a:gd name="T109" fmla="*/ 133 h 151"/>
                <a:gd name="T110" fmla="*/ 124 w 155"/>
                <a:gd name="T111" fmla="*/ 140 h 151"/>
                <a:gd name="T112" fmla="*/ 127 w 155"/>
                <a:gd name="T113" fmla="*/ 144 h 151"/>
                <a:gd name="T114" fmla="*/ 132 w 155"/>
                <a:gd name="T115" fmla="*/ 149 h 151"/>
                <a:gd name="T116" fmla="*/ 138 w 155"/>
                <a:gd name="T1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151">
                  <a:moveTo>
                    <a:pt x="138" y="151"/>
                  </a:moveTo>
                  <a:lnTo>
                    <a:pt x="138" y="151"/>
                  </a:lnTo>
                  <a:lnTo>
                    <a:pt x="139" y="151"/>
                  </a:lnTo>
                  <a:lnTo>
                    <a:pt x="139" y="151"/>
                  </a:lnTo>
                  <a:lnTo>
                    <a:pt x="144" y="149"/>
                  </a:lnTo>
                  <a:lnTo>
                    <a:pt x="151" y="146"/>
                  </a:lnTo>
                  <a:lnTo>
                    <a:pt x="154" y="141"/>
                  </a:lnTo>
                  <a:lnTo>
                    <a:pt x="155" y="135"/>
                  </a:lnTo>
                  <a:lnTo>
                    <a:pt x="155" y="135"/>
                  </a:lnTo>
                  <a:lnTo>
                    <a:pt x="155" y="122"/>
                  </a:lnTo>
                  <a:lnTo>
                    <a:pt x="154" y="108"/>
                  </a:lnTo>
                  <a:lnTo>
                    <a:pt x="151" y="95"/>
                  </a:lnTo>
                  <a:lnTo>
                    <a:pt x="147" y="83"/>
                  </a:lnTo>
                  <a:lnTo>
                    <a:pt x="141" y="70"/>
                  </a:lnTo>
                  <a:lnTo>
                    <a:pt x="135" y="57"/>
                  </a:lnTo>
                  <a:lnTo>
                    <a:pt x="127" y="48"/>
                  </a:lnTo>
                  <a:lnTo>
                    <a:pt x="117" y="37"/>
                  </a:lnTo>
                  <a:lnTo>
                    <a:pt x="117" y="37"/>
                  </a:lnTo>
                  <a:lnTo>
                    <a:pt x="106" y="27"/>
                  </a:lnTo>
                  <a:lnTo>
                    <a:pt x="95" y="19"/>
                  </a:lnTo>
                  <a:lnTo>
                    <a:pt x="82" y="13"/>
                  </a:lnTo>
                  <a:lnTo>
                    <a:pt x="70" y="8"/>
                  </a:lnTo>
                  <a:lnTo>
                    <a:pt x="57" y="3"/>
                  </a:lnTo>
                  <a:lnTo>
                    <a:pt x="43" y="0"/>
                  </a:lnTo>
                  <a:lnTo>
                    <a:pt x="30" y="0"/>
                  </a:lnTo>
                  <a:lnTo>
                    <a:pt x="16" y="0"/>
                  </a:lnTo>
                  <a:lnTo>
                    <a:pt x="16" y="0"/>
                  </a:lnTo>
                  <a:lnTo>
                    <a:pt x="10" y="2"/>
                  </a:lnTo>
                  <a:lnTo>
                    <a:pt x="5" y="5"/>
                  </a:lnTo>
                  <a:lnTo>
                    <a:pt x="2" y="10"/>
                  </a:lnTo>
                  <a:lnTo>
                    <a:pt x="0" y="16"/>
                  </a:lnTo>
                  <a:lnTo>
                    <a:pt x="0" y="16"/>
                  </a:lnTo>
                  <a:lnTo>
                    <a:pt x="2" y="22"/>
                  </a:lnTo>
                  <a:lnTo>
                    <a:pt x="6" y="27"/>
                  </a:lnTo>
                  <a:lnTo>
                    <a:pt x="11" y="30"/>
                  </a:lnTo>
                  <a:lnTo>
                    <a:pt x="17" y="32"/>
                  </a:lnTo>
                  <a:lnTo>
                    <a:pt x="17" y="32"/>
                  </a:lnTo>
                  <a:lnTo>
                    <a:pt x="29" y="32"/>
                  </a:lnTo>
                  <a:lnTo>
                    <a:pt x="38" y="32"/>
                  </a:lnTo>
                  <a:lnTo>
                    <a:pt x="49" y="34"/>
                  </a:lnTo>
                  <a:lnTo>
                    <a:pt x="59" y="37"/>
                  </a:lnTo>
                  <a:lnTo>
                    <a:pt x="68" y="41"/>
                  </a:lnTo>
                  <a:lnTo>
                    <a:pt x="78" y="46"/>
                  </a:lnTo>
                  <a:lnTo>
                    <a:pt x="86" y="53"/>
                  </a:lnTo>
                  <a:lnTo>
                    <a:pt x="94" y="59"/>
                  </a:lnTo>
                  <a:lnTo>
                    <a:pt x="94" y="59"/>
                  </a:lnTo>
                  <a:lnTo>
                    <a:pt x="101" y="67"/>
                  </a:lnTo>
                  <a:lnTo>
                    <a:pt x="108" y="75"/>
                  </a:lnTo>
                  <a:lnTo>
                    <a:pt x="113" y="84"/>
                  </a:lnTo>
                  <a:lnTo>
                    <a:pt x="116" y="94"/>
                  </a:lnTo>
                  <a:lnTo>
                    <a:pt x="119" y="103"/>
                  </a:lnTo>
                  <a:lnTo>
                    <a:pt x="122" y="113"/>
                  </a:lnTo>
                  <a:lnTo>
                    <a:pt x="122" y="124"/>
                  </a:lnTo>
                  <a:lnTo>
                    <a:pt x="122" y="133"/>
                  </a:lnTo>
                  <a:lnTo>
                    <a:pt x="122" y="133"/>
                  </a:lnTo>
                  <a:lnTo>
                    <a:pt x="124" y="140"/>
                  </a:lnTo>
                  <a:lnTo>
                    <a:pt x="127" y="144"/>
                  </a:lnTo>
                  <a:lnTo>
                    <a:pt x="132" y="149"/>
                  </a:lnTo>
                  <a:lnTo>
                    <a:pt x="138" y="15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sp>
          <p:nvSpPr>
            <p:cNvPr id="34" name="Freeform 182"/>
            <p:cNvSpPr>
              <a:spLocks/>
            </p:cNvSpPr>
            <p:nvPr/>
          </p:nvSpPr>
          <p:spPr bwMode="auto">
            <a:xfrm>
              <a:off x="2776230" y="3309890"/>
              <a:ext cx="86666" cy="83333"/>
            </a:xfrm>
            <a:custGeom>
              <a:avLst/>
              <a:gdLst>
                <a:gd name="T0" fmla="*/ 138 w 155"/>
                <a:gd name="T1" fmla="*/ 151 h 151"/>
                <a:gd name="T2" fmla="*/ 138 w 155"/>
                <a:gd name="T3" fmla="*/ 151 h 151"/>
                <a:gd name="T4" fmla="*/ 139 w 155"/>
                <a:gd name="T5" fmla="*/ 151 h 151"/>
                <a:gd name="T6" fmla="*/ 139 w 155"/>
                <a:gd name="T7" fmla="*/ 151 h 151"/>
                <a:gd name="T8" fmla="*/ 144 w 155"/>
                <a:gd name="T9" fmla="*/ 149 h 151"/>
                <a:gd name="T10" fmla="*/ 151 w 155"/>
                <a:gd name="T11" fmla="*/ 146 h 151"/>
                <a:gd name="T12" fmla="*/ 154 w 155"/>
                <a:gd name="T13" fmla="*/ 141 h 151"/>
                <a:gd name="T14" fmla="*/ 155 w 155"/>
                <a:gd name="T15" fmla="*/ 135 h 151"/>
                <a:gd name="T16" fmla="*/ 155 w 155"/>
                <a:gd name="T17" fmla="*/ 135 h 151"/>
                <a:gd name="T18" fmla="*/ 155 w 155"/>
                <a:gd name="T19" fmla="*/ 122 h 151"/>
                <a:gd name="T20" fmla="*/ 154 w 155"/>
                <a:gd name="T21" fmla="*/ 108 h 151"/>
                <a:gd name="T22" fmla="*/ 151 w 155"/>
                <a:gd name="T23" fmla="*/ 95 h 151"/>
                <a:gd name="T24" fmla="*/ 147 w 155"/>
                <a:gd name="T25" fmla="*/ 83 h 151"/>
                <a:gd name="T26" fmla="*/ 141 w 155"/>
                <a:gd name="T27" fmla="*/ 70 h 151"/>
                <a:gd name="T28" fmla="*/ 135 w 155"/>
                <a:gd name="T29" fmla="*/ 57 h 151"/>
                <a:gd name="T30" fmla="*/ 127 w 155"/>
                <a:gd name="T31" fmla="*/ 48 h 151"/>
                <a:gd name="T32" fmla="*/ 117 w 155"/>
                <a:gd name="T33" fmla="*/ 37 h 151"/>
                <a:gd name="T34" fmla="*/ 117 w 155"/>
                <a:gd name="T35" fmla="*/ 37 h 151"/>
                <a:gd name="T36" fmla="*/ 106 w 155"/>
                <a:gd name="T37" fmla="*/ 27 h 151"/>
                <a:gd name="T38" fmla="*/ 95 w 155"/>
                <a:gd name="T39" fmla="*/ 19 h 151"/>
                <a:gd name="T40" fmla="*/ 82 w 155"/>
                <a:gd name="T41" fmla="*/ 13 h 151"/>
                <a:gd name="T42" fmla="*/ 70 w 155"/>
                <a:gd name="T43" fmla="*/ 8 h 151"/>
                <a:gd name="T44" fmla="*/ 57 w 155"/>
                <a:gd name="T45" fmla="*/ 3 h 151"/>
                <a:gd name="T46" fmla="*/ 43 w 155"/>
                <a:gd name="T47" fmla="*/ 0 h 151"/>
                <a:gd name="T48" fmla="*/ 30 w 155"/>
                <a:gd name="T49" fmla="*/ 0 h 151"/>
                <a:gd name="T50" fmla="*/ 16 w 155"/>
                <a:gd name="T51" fmla="*/ 0 h 151"/>
                <a:gd name="T52" fmla="*/ 16 w 155"/>
                <a:gd name="T53" fmla="*/ 0 h 151"/>
                <a:gd name="T54" fmla="*/ 10 w 155"/>
                <a:gd name="T55" fmla="*/ 2 h 151"/>
                <a:gd name="T56" fmla="*/ 5 w 155"/>
                <a:gd name="T57" fmla="*/ 5 h 151"/>
                <a:gd name="T58" fmla="*/ 2 w 155"/>
                <a:gd name="T59" fmla="*/ 10 h 151"/>
                <a:gd name="T60" fmla="*/ 0 w 155"/>
                <a:gd name="T61" fmla="*/ 16 h 151"/>
                <a:gd name="T62" fmla="*/ 0 w 155"/>
                <a:gd name="T63" fmla="*/ 16 h 151"/>
                <a:gd name="T64" fmla="*/ 2 w 155"/>
                <a:gd name="T65" fmla="*/ 22 h 151"/>
                <a:gd name="T66" fmla="*/ 6 w 155"/>
                <a:gd name="T67" fmla="*/ 27 h 151"/>
                <a:gd name="T68" fmla="*/ 11 w 155"/>
                <a:gd name="T69" fmla="*/ 30 h 151"/>
                <a:gd name="T70" fmla="*/ 17 w 155"/>
                <a:gd name="T71" fmla="*/ 32 h 151"/>
                <a:gd name="T72" fmla="*/ 17 w 155"/>
                <a:gd name="T73" fmla="*/ 32 h 151"/>
                <a:gd name="T74" fmla="*/ 29 w 155"/>
                <a:gd name="T75" fmla="*/ 32 h 151"/>
                <a:gd name="T76" fmla="*/ 38 w 155"/>
                <a:gd name="T77" fmla="*/ 32 h 151"/>
                <a:gd name="T78" fmla="*/ 49 w 155"/>
                <a:gd name="T79" fmla="*/ 34 h 151"/>
                <a:gd name="T80" fmla="*/ 59 w 155"/>
                <a:gd name="T81" fmla="*/ 37 h 151"/>
                <a:gd name="T82" fmla="*/ 68 w 155"/>
                <a:gd name="T83" fmla="*/ 41 h 151"/>
                <a:gd name="T84" fmla="*/ 78 w 155"/>
                <a:gd name="T85" fmla="*/ 46 h 151"/>
                <a:gd name="T86" fmla="*/ 86 w 155"/>
                <a:gd name="T87" fmla="*/ 53 h 151"/>
                <a:gd name="T88" fmla="*/ 94 w 155"/>
                <a:gd name="T89" fmla="*/ 59 h 151"/>
                <a:gd name="T90" fmla="*/ 94 w 155"/>
                <a:gd name="T91" fmla="*/ 59 h 151"/>
                <a:gd name="T92" fmla="*/ 101 w 155"/>
                <a:gd name="T93" fmla="*/ 67 h 151"/>
                <a:gd name="T94" fmla="*/ 108 w 155"/>
                <a:gd name="T95" fmla="*/ 75 h 151"/>
                <a:gd name="T96" fmla="*/ 113 w 155"/>
                <a:gd name="T97" fmla="*/ 84 h 151"/>
                <a:gd name="T98" fmla="*/ 116 w 155"/>
                <a:gd name="T99" fmla="*/ 94 h 151"/>
                <a:gd name="T100" fmla="*/ 119 w 155"/>
                <a:gd name="T101" fmla="*/ 103 h 151"/>
                <a:gd name="T102" fmla="*/ 122 w 155"/>
                <a:gd name="T103" fmla="*/ 113 h 151"/>
                <a:gd name="T104" fmla="*/ 122 w 155"/>
                <a:gd name="T105" fmla="*/ 124 h 151"/>
                <a:gd name="T106" fmla="*/ 122 w 155"/>
                <a:gd name="T107" fmla="*/ 133 h 151"/>
                <a:gd name="T108" fmla="*/ 122 w 155"/>
                <a:gd name="T109" fmla="*/ 133 h 151"/>
                <a:gd name="T110" fmla="*/ 124 w 155"/>
                <a:gd name="T111" fmla="*/ 140 h 151"/>
                <a:gd name="T112" fmla="*/ 127 w 155"/>
                <a:gd name="T113" fmla="*/ 144 h 151"/>
                <a:gd name="T114" fmla="*/ 132 w 155"/>
                <a:gd name="T115" fmla="*/ 149 h 151"/>
                <a:gd name="T116" fmla="*/ 138 w 155"/>
                <a:gd name="T1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151">
                  <a:moveTo>
                    <a:pt x="138" y="151"/>
                  </a:moveTo>
                  <a:lnTo>
                    <a:pt x="138" y="151"/>
                  </a:lnTo>
                  <a:lnTo>
                    <a:pt x="139" y="151"/>
                  </a:lnTo>
                  <a:lnTo>
                    <a:pt x="139" y="151"/>
                  </a:lnTo>
                  <a:lnTo>
                    <a:pt x="144" y="149"/>
                  </a:lnTo>
                  <a:lnTo>
                    <a:pt x="151" y="146"/>
                  </a:lnTo>
                  <a:lnTo>
                    <a:pt x="154" y="141"/>
                  </a:lnTo>
                  <a:lnTo>
                    <a:pt x="155" y="135"/>
                  </a:lnTo>
                  <a:lnTo>
                    <a:pt x="155" y="135"/>
                  </a:lnTo>
                  <a:lnTo>
                    <a:pt x="155" y="122"/>
                  </a:lnTo>
                  <a:lnTo>
                    <a:pt x="154" y="108"/>
                  </a:lnTo>
                  <a:lnTo>
                    <a:pt x="151" y="95"/>
                  </a:lnTo>
                  <a:lnTo>
                    <a:pt x="147" y="83"/>
                  </a:lnTo>
                  <a:lnTo>
                    <a:pt x="141" y="70"/>
                  </a:lnTo>
                  <a:lnTo>
                    <a:pt x="135" y="57"/>
                  </a:lnTo>
                  <a:lnTo>
                    <a:pt x="127" y="48"/>
                  </a:lnTo>
                  <a:lnTo>
                    <a:pt x="117" y="37"/>
                  </a:lnTo>
                  <a:lnTo>
                    <a:pt x="117" y="37"/>
                  </a:lnTo>
                  <a:lnTo>
                    <a:pt x="106" y="27"/>
                  </a:lnTo>
                  <a:lnTo>
                    <a:pt x="95" y="19"/>
                  </a:lnTo>
                  <a:lnTo>
                    <a:pt x="82" y="13"/>
                  </a:lnTo>
                  <a:lnTo>
                    <a:pt x="70" y="8"/>
                  </a:lnTo>
                  <a:lnTo>
                    <a:pt x="57" y="3"/>
                  </a:lnTo>
                  <a:lnTo>
                    <a:pt x="43" y="0"/>
                  </a:lnTo>
                  <a:lnTo>
                    <a:pt x="30" y="0"/>
                  </a:lnTo>
                  <a:lnTo>
                    <a:pt x="16" y="0"/>
                  </a:lnTo>
                  <a:lnTo>
                    <a:pt x="16" y="0"/>
                  </a:lnTo>
                  <a:lnTo>
                    <a:pt x="10" y="2"/>
                  </a:lnTo>
                  <a:lnTo>
                    <a:pt x="5" y="5"/>
                  </a:lnTo>
                  <a:lnTo>
                    <a:pt x="2" y="10"/>
                  </a:lnTo>
                  <a:lnTo>
                    <a:pt x="0" y="16"/>
                  </a:lnTo>
                  <a:lnTo>
                    <a:pt x="0" y="16"/>
                  </a:lnTo>
                  <a:lnTo>
                    <a:pt x="2" y="22"/>
                  </a:lnTo>
                  <a:lnTo>
                    <a:pt x="6" y="27"/>
                  </a:lnTo>
                  <a:lnTo>
                    <a:pt x="11" y="30"/>
                  </a:lnTo>
                  <a:lnTo>
                    <a:pt x="17" y="32"/>
                  </a:lnTo>
                  <a:lnTo>
                    <a:pt x="17" y="32"/>
                  </a:lnTo>
                  <a:lnTo>
                    <a:pt x="29" y="32"/>
                  </a:lnTo>
                  <a:lnTo>
                    <a:pt x="38" y="32"/>
                  </a:lnTo>
                  <a:lnTo>
                    <a:pt x="49" y="34"/>
                  </a:lnTo>
                  <a:lnTo>
                    <a:pt x="59" y="37"/>
                  </a:lnTo>
                  <a:lnTo>
                    <a:pt x="68" y="41"/>
                  </a:lnTo>
                  <a:lnTo>
                    <a:pt x="78" y="46"/>
                  </a:lnTo>
                  <a:lnTo>
                    <a:pt x="86" y="53"/>
                  </a:lnTo>
                  <a:lnTo>
                    <a:pt x="94" y="59"/>
                  </a:lnTo>
                  <a:lnTo>
                    <a:pt x="94" y="59"/>
                  </a:lnTo>
                  <a:lnTo>
                    <a:pt x="101" y="67"/>
                  </a:lnTo>
                  <a:lnTo>
                    <a:pt x="108" y="75"/>
                  </a:lnTo>
                  <a:lnTo>
                    <a:pt x="113" y="84"/>
                  </a:lnTo>
                  <a:lnTo>
                    <a:pt x="116" y="94"/>
                  </a:lnTo>
                  <a:lnTo>
                    <a:pt x="119" y="103"/>
                  </a:lnTo>
                  <a:lnTo>
                    <a:pt x="122" y="113"/>
                  </a:lnTo>
                  <a:lnTo>
                    <a:pt x="122" y="124"/>
                  </a:lnTo>
                  <a:lnTo>
                    <a:pt x="122" y="133"/>
                  </a:lnTo>
                  <a:lnTo>
                    <a:pt x="122" y="133"/>
                  </a:lnTo>
                  <a:lnTo>
                    <a:pt x="124" y="140"/>
                  </a:lnTo>
                  <a:lnTo>
                    <a:pt x="127" y="144"/>
                  </a:lnTo>
                  <a:lnTo>
                    <a:pt x="132" y="149"/>
                  </a:lnTo>
                  <a:lnTo>
                    <a:pt x="138" y="151"/>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sp>
          <p:nvSpPr>
            <p:cNvPr id="36" name="Freeform 266"/>
            <p:cNvSpPr>
              <a:spLocks noEditPoints="1"/>
            </p:cNvSpPr>
            <p:nvPr/>
          </p:nvSpPr>
          <p:spPr bwMode="auto">
            <a:xfrm>
              <a:off x="2312901" y="3092114"/>
              <a:ext cx="757772" cy="758883"/>
            </a:xfrm>
            <a:custGeom>
              <a:avLst/>
              <a:gdLst>
                <a:gd name="T0" fmla="*/ 577 w 1363"/>
                <a:gd name="T1" fmla="*/ 1357 h 1365"/>
                <a:gd name="T2" fmla="*/ 416 w 1363"/>
                <a:gd name="T3" fmla="*/ 1311 h 1365"/>
                <a:gd name="T4" fmla="*/ 273 w 1363"/>
                <a:gd name="T5" fmla="*/ 1228 h 1365"/>
                <a:gd name="T6" fmla="*/ 156 w 1363"/>
                <a:gd name="T7" fmla="*/ 1116 h 1365"/>
                <a:gd name="T8" fmla="*/ 67 w 1363"/>
                <a:gd name="T9" fmla="*/ 978 h 1365"/>
                <a:gd name="T10" fmla="*/ 13 w 1363"/>
                <a:gd name="T11" fmla="*/ 819 h 1365"/>
                <a:gd name="T12" fmla="*/ 0 w 1363"/>
                <a:gd name="T13" fmla="*/ 681 h 1365"/>
                <a:gd name="T14" fmla="*/ 21 w 1363"/>
                <a:gd name="T15" fmla="*/ 512 h 1365"/>
                <a:gd name="T16" fmla="*/ 83 w 1363"/>
                <a:gd name="T17" fmla="*/ 358 h 1365"/>
                <a:gd name="T18" fmla="*/ 176 w 1363"/>
                <a:gd name="T19" fmla="*/ 223 h 1365"/>
                <a:gd name="T20" fmla="*/ 300 w 1363"/>
                <a:gd name="T21" fmla="*/ 117 h 1365"/>
                <a:gd name="T22" fmla="*/ 447 w 1363"/>
                <a:gd name="T23" fmla="*/ 41 h 1365"/>
                <a:gd name="T24" fmla="*/ 612 w 1363"/>
                <a:gd name="T25" fmla="*/ 3 h 1365"/>
                <a:gd name="T26" fmla="*/ 752 w 1363"/>
                <a:gd name="T27" fmla="*/ 3 h 1365"/>
                <a:gd name="T28" fmla="*/ 915 w 1363"/>
                <a:gd name="T29" fmla="*/ 41 h 1365"/>
                <a:gd name="T30" fmla="*/ 1062 w 1363"/>
                <a:gd name="T31" fmla="*/ 117 h 1365"/>
                <a:gd name="T32" fmla="*/ 1186 w 1363"/>
                <a:gd name="T33" fmla="*/ 223 h 1365"/>
                <a:gd name="T34" fmla="*/ 1281 w 1363"/>
                <a:gd name="T35" fmla="*/ 358 h 1365"/>
                <a:gd name="T36" fmla="*/ 1341 w 1363"/>
                <a:gd name="T37" fmla="*/ 512 h 1365"/>
                <a:gd name="T38" fmla="*/ 1363 w 1363"/>
                <a:gd name="T39" fmla="*/ 681 h 1365"/>
                <a:gd name="T40" fmla="*/ 1349 w 1363"/>
                <a:gd name="T41" fmla="*/ 819 h 1365"/>
                <a:gd name="T42" fmla="*/ 1295 w 1363"/>
                <a:gd name="T43" fmla="*/ 978 h 1365"/>
                <a:gd name="T44" fmla="*/ 1208 w 1363"/>
                <a:gd name="T45" fmla="*/ 1116 h 1365"/>
                <a:gd name="T46" fmla="*/ 1089 w 1363"/>
                <a:gd name="T47" fmla="*/ 1228 h 1365"/>
                <a:gd name="T48" fmla="*/ 947 w 1363"/>
                <a:gd name="T49" fmla="*/ 1311 h 1365"/>
                <a:gd name="T50" fmla="*/ 785 w 1363"/>
                <a:gd name="T51" fmla="*/ 1357 h 1365"/>
                <a:gd name="T52" fmla="*/ 682 w 1363"/>
                <a:gd name="T53" fmla="*/ 39 h 1365"/>
                <a:gd name="T54" fmla="*/ 552 w 1363"/>
                <a:gd name="T55" fmla="*/ 52 h 1365"/>
                <a:gd name="T56" fmla="*/ 403 w 1363"/>
                <a:gd name="T57" fmla="*/ 103 h 1365"/>
                <a:gd name="T58" fmla="*/ 273 w 1363"/>
                <a:gd name="T59" fmla="*/ 185 h 1365"/>
                <a:gd name="T60" fmla="*/ 167 w 1363"/>
                <a:gd name="T61" fmla="*/ 298 h 1365"/>
                <a:gd name="T62" fmla="*/ 89 w 1363"/>
                <a:gd name="T63" fmla="*/ 432 h 1365"/>
                <a:gd name="T64" fmla="*/ 45 w 1363"/>
                <a:gd name="T65" fmla="*/ 585 h 1365"/>
                <a:gd name="T66" fmla="*/ 38 w 1363"/>
                <a:gd name="T67" fmla="*/ 715 h 1365"/>
                <a:gd name="T68" fmla="*/ 67 w 1363"/>
                <a:gd name="T69" fmla="*/ 873 h 1365"/>
                <a:gd name="T70" fmla="*/ 132 w 1363"/>
                <a:gd name="T71" fmla="*/ 1016 h 1365"/>
                <a:gd name="T72" fmla="*/ 227 w 1363"/>
                <a:gd name="T73" fmla="*/ 1136 h 1365"/>
                <a:gd name="T74" fmla="*/ 347 w 1363"/>
                <a:gd name="T75" fmla="*/ 1233 h 1365"/>
                <a:gd name="T76" fmla="*/ 490 w 1363"/>
                <a:gd name="T77" fmla="*/ 1296 h 1365"/>
                <a:gd name="T78" fmla="*/ 649 w 1363"/>
                <a:gd name="T79" fmla="*/ 1325 h 1365"/>
                <a:gd name="T80" fmla="*/ 779 w 1363"/>
                <a:gd name="T81" fmla="*/ 1319 h 1365"/>
                <a:gd name="T82" fmla="*/ 932 w 1363"/>
                <a:gd name="T83" fmla="*/ 1274 h 1365"/>
                <a:gd name="T84" fmla="*/ 1065 w 1363"/>
                <a:gd name="T85" fmla="*/ 1198 h 1365"/>
                <a:gd name="T86" fmla="*/ 1178 w 1363"/>
                <a:gd name="T87" fmla="*/ 1092 h 1365"/>
                <a:gd name="T88" fmla="*/ 1262 w 1363"/>
                <a:gd name="T89" fmla="*/ 960 h 1365"/>
                <a:gd name="T90" fmla="*/ 1311 w 1363"/>
                <a:gd name="T91" fmla="*/ 811 h 1365"/>
                <a:gd name="T92" fmla="*/ 1325 w 1363"/>
                <a:gd name="T93" fmla="*/ 681 h 1365"/>
                <a:gd name="T94" fmla="*/ 1305 w 1363"/>
                <a:gd name="T95" fmla="*/ 521 h 1365"/>
                <a:gd name="T96" fmla="*/ 1248 w 1363"/>
                <a:gd name="T97" fmla="*/ 375 h 1365"/>
                <a:gd name="T98" fmla="*/ 1157 w 1363"/>
                <a:gd name="T99" fmla="*/ 250 h 1365"/>
                <a:gd name="T100" fmla="*/ 1042 w 1363"/>
                <a:gd name="T101" fmla="*/ 149 h 1365"/>
                <a:gd name="T102" fmla="*/ 902 w 1363"/>
                <a:gd name="T103" fmla="*/ 77 h 1365"/>
                <a:gd name="T104" fmla="*/ 747 w 1363"/>
                <a:gd name="T105" fmla="*/ 42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3" h="1365">
                  <a:moveTo>
                    <a:pt x="682" y="1365"/>
                  </a:moveTo>
                  <a:lnTo>
                    <a:pt x="682" y="1365"/>
                  </a:lnTo>
                  <a:lnTo>
                    <a:pt x="647" y="1363"/>
                  </a:lnTo>
                  <a:lnTo>
                    <a:pt x="612" y="1360"/>
                  </a:lnTo>
                  <a:lnTo>
                    <a:pt x="577" y="1357"/>
                  </a:lnTo>
                  <a:lnTo>
                    <a:pt x="544" y="1350"/>
                  </a:lnTo>
                  <a:lnTo>
                    <a:pt x="511" y="1342"/>
                  </a:lnTo>
                  <a:lnTo>
                    <a:pt x="479" y="1333"/>
                  </a:lnTo>
                  <a:lnTo>
                    <a:pt x="447" y="1323"/>
                  </a:lnTo>
                  <a:lnTo>
                    <a:pt x="416" y="1311"/>
                  </a:lnTo>
                  <a:lnTo>
                    <a:pt x="386" y="1296"/>
                  </a:lnTo>
                  <a:lnTo>
                    <a:pt x="357" y="1282"/>
                  </a:lnTo>
                  <a:lnTo>
                    <a:pt x="328" y="1265"/>
                  </a:lnTo>
                  <a:lnTo>
                    <a:pt x="300" y="1247"/>
                  </a:lnTo>
                  <a:lnTo>
                    <a:pt x="273" y="1228"/>
                  </a:lnTo>
                  <a:lnTo>
                    <a:pt x="248" y="1208"/>
                  </a:lnTo>
                  <a:lnTo>
                    <a:pt x="224" y="1187"/>
                  </a:lnTo>
                  <a:lnTo>
                    <a:pt x="200" y="1165"/>
                  </a:lnTo>
                  <a:lnTo>
                    <a:pt x="176" y="1141"/>
                  </a:lnTo>
                  <a:lnTo>
                    <a:pt x="156" y="1116"/>
                  </a:lnTo>
                  <a:lnTo>
                    <a:pt x="135" y="1090"/>
                  </a:lnTo>
                  <a:lnTo>
                    <a:pt x="116" y="1063"/>
                  </a:lnTo>
                  <a:lnTo>
                    <a:pt x="99" y="1035"/>
                  </a:lnTo>
                  <a:lnTo>
                    <a:pt x="83" y="1006"/>
                  </a:lnTo>
                  <a:lnTo>
                    <a:pt x="67" y="978"/>
                  </a:lnTo>
                  <a:lnTo>
                    <a:pt x="53" y="948"/>
                  </a:lnTo>
                  <a:lnTo>
                    <a:pt x="42" y="916"/>
                  </a:lnTo>
                  <a:lnTo>
                    <a:pt x="31" y="884"/>
                  </a:lnTo>
                  <a:lnTo>
                    <a:pt x="21" y="853"/>
                  </a:lnTo>
                  <a:lnTo>
                    <a:pt x="13" y="819"/>
                  </a:lnTo>
                  <a:lnTo>
                    <a:pt x="7" y="786"/>
                  </a:lnTo>
                  <a:lnTo>
                    <a:pt x="4" y="751"/>
                  </a:lnTo>
                  <a:lnTo>
                    <a:pt x="0" y="718"/>
                  </a:lnTo>
                  <a:lnTo>
                    <a:pt x="0" y="681"/>
                  </a:lnTo>
                  <a:lnTo>
                    <a:pt x="0" y="681"/>
                  </a:lnTo>
                  <a:lnTo>
                    <a:pt x="0" y="646"/>
                  </a:lnTo>
                  <a:lnTo>
                    <a:pt x="4" y="613"/>
                  </a:lnTo>
                  <a:lnTo>
                    <a:pt x="7" y="578"/>
                  </a:lnTo>
                  <a:lnTo>
                    <a:pt x="13" y="545"/>
                  </a:lnTo>
                  <a:lnTo>
                    <a:pt x="21" y="512"/>
                  </a:lnTo>
                  <a:lnTo>
                    <a:pt x="31" y="480"/>
                  </a:lnTo>
                  <a:lnTo>
                    <a:pt x="42" y="448"/>
                  </a:lnTo>
                  <a:lnTo>
                    <a:pt x="53" y="417"/>
                  </a:lnTo>
                  <a:lnTo>
                    <a:pt x="67" y="386"/>
                  </a:lnTo>
                  <a:lnTo>
                    <a:pt x="83" y="358"/>
                  </a:lnTo>
                  <a:lnTo>
                    <a:pt x="99" y="329"/>
                  </a:lnTo>
                  <a:lnTo>
                    <a:pt x="116" y="301"/>
                  </a:lnTo>
                  <a:lnTo>
                    <a:pt x="135" y="274"/>
                  </a:lnTo>
                  <a:lnTo>
                    <a:pt x="156" y="249"/>
                  </a:lnTo>
                  <a:lnTo>
                    <a:pt x="176" y="223"/>
                  </a:lnTo>
                  <a:lnTo>
                    <a:pt x="200" y="199"/>
                  </a:lnTo>
                  <a:lnTo>
                    <a:pt x="224" y="177"/>
                  </a:lnTo>
                  <a:lnTo>
                    <a:pt x="248" y="157"/>
                  </a:lnTo>
                  <a:lnTo>
                    <a:pt x="273" y="136"/>
                  </a:lnTo>
                  <a:lnTo>
                    <a:pt x="300" y="117"/>
                  </a:lnTo>
                  <a:lnTo>
                    <a:pt x="328" y="100"/>
                  </a:lnTo>
                  <a:lnTo>
                    <a:pt x="357" y="82"/>
                  </a:lnTo>
                  <a:lnTo>
                    <a:pt x="386" y="68"/>
                  </a:lnTo>
                  <a:lnTo>
                    <a:pt x="416" y="54"/>
                  </a:lnTo>
                  <a:lnTo>
                    <a:pt x="447" y="41"/>
                  </a:lnTo>
                  <a:lnTo>
                    <a:pt x="479" y="31"/>
                  </a:lnTo>
                  <a:lnTo>
                    <a:pt x="511" y="22"/>
                  </a:lnTo>
                  <a:lnTo>
                    <a:pt x="544" y="14"/>
                  </a:lnTo>
                  <a:lnTo>
                    <a:pt x="577" y="8"/>
                  </a:lnTo>
                  <a:lnTo>
                    <a:pt x="612" y="3"/>
                  </a:lnTo>
                  <a:lnTo>
                    <a:pt x="647" y="1"/>
                  </a:lnTo>
                  <a:lnTo>
                    <a:pt x="682" y="0"/>
                  </a:lnTo>
                  <a:lnTo>
                    <a:pt x="682" y="0"/>
                  </a:lnTo>
                  <a:lnTo>
                    <a:pt x="717" y="1"/>
                  </a:lnTo>
                  <a:lnTo>
                    <a:pt x="752" y="3"/>
                  </a:lnTo>
                  <a:lnTo>
                    <a:pt x="785" y="8"/>
                  </a:lnTo>
                  <a:lnTo>
                    <a:pt x="818" y="14"/>
                  </a:lnTo>
                  <a:lnTo>
                    <a:pt x="851" y="22"/>
                  </a:lnTo>
                  <a:lnTo>
                    <a:pt x="885" y="31"/>
                  </a:lnTo>
                  <a:lnTo>
                    <a:pt x="915" y="41"/>
                  </a:lnTo>
                  <a:lnTo>
                    <a:pt x="947" y="54"/>
                  </a:lnTo>
                  <a:lnTo>
                    <a:pt x="977" y="68"/>
                  </a:lnTo>
                  <a:lnTo>
                    <a:pt x="1007" y="82"/>
                  </a:lnTo>
                  <a:lnTo>
                    <a:pt x="1035" y="100"/>
                  </a:lnTo>
                  <a:lnTo>
                    <a:pt x="1062" y="117"/>
                  </a:lnTo>
                  <a:lnTo>
                    <a:pt x="1089" y="136"/>
                  </a:lnTo>
                  <a:lnTo>
                    <a:pt x="1115" y="157"/>
                  </a:lnTo>
                  <a:lnTo>
                    <a:pt x="1140" y="177"/>
                  </a:lnTo>
                  <a:lnTo>
                    <a:pt x="1164" y="199"/>
                  </a:lnTo>
                  <a:lnTo>
                    <a:pt x="1186" y="223"/>
                  </a:lnTo>
                  <a:lnTo>
                    <a:pt x="1208" y="249"/>
                  </a:lnTo>
                  <a:lnTo>
                    <a:pt x="1227" y="274"/>
                  </a:lnTo>
                  <a:lnTo>
                    <a:pt x="1246" y="301"/>
                  </a:lnTo>
                  <a:lnTo>
                    <a:pt x="1265" y="329"/>
                  </a:lnTo>
                  <a:lnTo>
                    <a:pt x="1281" y="358"/>
                  </a:lnTo>
                  <a:lnTo>
                    <a:pt x="1295" y="386"/>
                  </a:lnTo>
                  <a:lnTo>
                    <a:pt x="1309" y="417"/>
                  </a:lnTo>
                  <a:lnTo>
                    <a:pt x="1322" y="448"/>
                  </a:lnTo>
                  <a:lnTo>
                    <a:pt x="1333" y="480"/>
                  </a:lnTo>
                  <a:lnTo>
                    <a:pt x="1341" y="512"/>
                  </a:lnTo>
                  <a:lnTo>
                    <a:pt x="1349" y="545"/>
                  </a:lnTo>
                  <a:lnTo>
                    <a:pt x="1355" y="578"/>
                  </a:lnTo>
                  <a:lnTo>
                    <a:pt x="1360" y="613"/>
                  </a:lnTo>
                  <a:lnTo>
                    <a:pt x="1362" y="646"/>
                  </a:lnTo>
                  <a:lnTo>
                    <a:pt x="1363" y="681"/>
                  </a:lnTo>
                  <a:lnTo>
                    <a:pt x="1363" y="681"/>
                  </a:lnTo>
                  <a:lnTo>
                    <a:pt x="1362" y="718"/>
                  </a:lnTo>
                  <a:lnTo>
                    <a:pt x="1360" y="751"/>
                  </a:lnTo>
                  <a:lnTo>
                    <a:pt x="1355" y="786"/>
                  </a:lnTo>
                  <a:lnTo>
                    <a:pt x="1349" y="819"/>
                  </a:lnTo>
                  <a:lnTo>
                    <a:pt x="1341" y="853"/>
                  </a:lnTo>
                  <a:lnTo>
                    <a:pt x="1333" y="884"/>
                  </a:lnTo>
                  <a:lnTo>
                    <a:pt x="1322" y="916"/>
                  </a:lnTo>
                  <a:lnTo>
                    <a:pt x="1309" y="948"/>
                  </a:lnTo>
                  <a:lnTo>
                    <a:pt x="1295" y="978"/>
                  </a:lnTo>
                  <a:lnTo>
                    <a:pt x="1281" y="1006"/>
                  </a:lnTo>
                  <a:lnTo>
                    <a:pt x="1265" y="1035"/>
                  </a:lnTo>
                  <a:lnTo>
                    <a:pt x="1246" y="1063"/>
                  </a:lnTo>
                  <a:lnTo>
                    <a:pt x="1227" y="1090"/>
                  </a:lnTo>
                  <a:lnTo>
                    <a:pt x="1208" y="1116"/>
                  </a:lnTo>
                  <a:lnTo>
                    <a:pt x="1186" y="1141"/>
                  </a:lnTo>
                  <a:lnTo>
                    <a:pt x="1164" y="1165"/>
                  </a:lnTo>
                  <a:lnTo>
                    <a:pt x="1140" y="1187"/>
                  </a:lnTo>
                  <a:lnTo>
                    <a:pt x="1115" y="1208"/>
                  </a:lnTo>
                  <a:lnTo>
                    <a:pt x="1089" y="1228"/>
                  </a:lnTo>
                  <a:lnTo>
                    <a:pt x="1062" y="1247"/>
                  </a:lnTo>
                  <a:lnTo>
                    <a:pt x="1035" y="1265"/>
                  </a:lnTo>
                  <a:lnTo>
                    <a:pt x="1007" y="1282"/>
                  </a:lnTo>
                  <a:lnTo>
                    <a:pt x="977" y="1296"/>
                  </a:lnTo>
                  <a:lnTo>
                    <a:pt x="947" y="1311"/>
                  </a:lnTo>
                  <a:lnTo>
                    <a:pt x="915" y="1323"/>
                  </a:lnTo>
                  <a:lnTo>
                    <a:pt x="885" y="1333"/>
                  </a:lnTo>
                  <a:lnTo>
                    <a:pt x="851" y="1342"/>
                  </a:lnTo>
                  <a:lnTo>
                    <a:pt x="818" y="1350"/>
                  </a:lnTo>
                  <a:lnTo>
                    <a:pt x="785" y="1357"/>
                  </a:lnTo>
                  <a:lnTo>
                    <a:pt x="752" y="1360"/>
                  </a:lnTo>
                  <a:lnTo>
                    <a:pt x="717" y="1363"/>
                  </a:lnTo>
                  <a:lnTo>
                    <a:pt x="682" y="1365"/>
                  </a:lnTo>
                  <a:lnTo>
                    <a:pt x="682" y="1365"/>
                  </a:lnTo>
                  <a:close/>
                  <a:moveTo>
                    <a:pt x="682" y="39"/>
                  </a:moveTo>
                  <a:lnTo>
                    <a:pt x="682" y="39"/>
                  </a:lnTo>
                  <a:lnTo>
                    <a:pt x="649" y="39"/>
                  </a:lnTo>
                  <a:lnTo>
                    <a:pt x="615" y="42"/>
                  </a:lnTo>
                  <a:lnTo>
                    <a:pt x="584" y="46"/>
                  </a:lnTo>
                  <a:lnTo>
                    <a:pt x="552" y="52"/>
                  </a:lnTo>
                  <a:lnTo>
                    <a:pt x="520" y="58"/>
                  </a:lnTo>
                  <a:lnTo>
                    <a:pt x="490" y="68"/>
                  </a:lnTo>
                  <a:lnTo>
                    <a:pt x="460" y="77"/>
                  </a:lnTo>
                  <a:lnTo>
                    <a:pt x="431" y="88"/>
                  </a:lnTo>
                  <a:lnTo>
                    <a:pt x="403" y="103"/>
                  </a:lnTo>
                  <a:lnTo>
                    <a:pt x="374" y="117"/>
                  </a:lnTo>
                  <a:lnTo>
                    <a:pt x="347" y="131"/>
                  </a:lnTo>
                  <a:lnTo>
                    <a:pt x="322" y="149"/>
                  </a:lnTo>
                  <a:lnTo>
                    <a:pt x="297" y="166"/>
                  </a:lnTo>
                  <a:lnTo>
                    <a:pt x="273" y="185"/>
                  </a:lnTo>
                  <a:lnTo>
                    <a:pt x="249" y="206"/>
                  </a:lnTo>
                  <a:lnTo>
                    <a:pt x="227" y="228"/>
                  </a:lnTo>
                  <a:lnTo>
                    <a:pt x="205" y="250"/>
                  </a:lnTo>
                  <a:lnTo>
                    <a:pt x="186" y="272"/>
                  </a:lnTo>
                  <a:lnTo>
                    <a:pt x="167" y="298"/>
                  </a:lnTo>
                  <a:lnTo>
                    <a:pt x="148" y="323"/>
                  </a:lnTo>
                  <a:lnTo>
                    <a:pt x="132" y="348"/>
                  </a:lnTo>
                  <a:lnTo>
                    <a:pt x="116" y="375"/>
                  </a:lnTo>
                  <a:lnTo>
                    <a:pt x="102" y="404"/>
                  </a:lnTo>
                  <a:lnTo>
                    <a:pt x="89" y="432"/>
                  </a:lnTo>
                  <a:lnTo>
                    <a:pt x="76" y="461"/>
                  </a:lnTo>
                  <a:lnTo>
                    <a:pt x="67" y="491"/>
                  </a:lnTo>
                  <a:lnTo>
                    <a:pt x="59" y="521"/>
                  </a:lnTo>
                  <a:lnTo>
                    <a:pt x="51" y="553"/>
                  </a:lnTo>
                  <a:lnTo>
                    <a:pt x="45" y="585"/>
                  </a:lnTo>
                  <a:lnTo>
                    <a:pt x="42" y="616"/>
                  </a:lnTo>
                  <a:lnTo>
                    <a:pt x="38" y="650"/>
                  </a:lnTo>
                  <a:lnTo>
                    <a:pt x="38" y="681"/>
                  </a:lnTo>
                  <a:lnTo>
                    <a:pt x="38" y="681"/>
                  </a:lnTo>
                  <a:lnTo>
                    <a:pt x="38" y="715"/>
                  </a:lnTo>
                  <a:lnTo>
                    <a:pt x="42" y="748"/>
                  </a:lnTo>
                  <a:lnTo>
                    <a:pt x="45" y="780"/>
                  </a:lnTo>
                  <a:lnTo>
                    <a:pt x="51" y="811"/>
                  </a:lnTo>
                  <a:lnTo>
                    <a:pt x="59" y="843"/>
                  </a:lnTo>
                  <a:lnTo>
                    <a:pt x="67" y="873"/>
                  </a:lnTo>
                  <a:lnTo>
                    <a:pt x="76" y="903"/>
                  </a:lnTo>
                  <a:lnTo>
                    <a:pt x="89" y="932"/>
                  </a:lnTo>
                  <a:lnTo>
                    <a:pt x="102" y="960"/>
                  </a:lnTo>
                  <a:lnTo>
                    <a:pt x="116" y="989"/>
                  </a:lnTo>
                  <a:lnTo>
                    <a:pt x="132" y="1016"/>
                  </a:lnTo>
                  <a:lnTo>
                    <a:pt x="148" y="1041"/>
                  </a:lnTo>
                  <a:lnTo>
                    <a:pt x="167" y="1067"/>
                  </a:lnTo>
                  <a:lnTo>
                    <a:pt x="186" y="1092"/>
                  </a:lnTo>
                  <a:lnTo>
                    <a:pt x="205" y="1114"/>
                  </a:lnTo>
                  <a:lnTo>
                    <a:pt x="227" y="1136"/>
                  </a:lnTo>
                  <a:lnTo>
                    <a:pt x="249" y="1158"/>
                  </a:lnTo>
                  <a:lnTo>
                    <a:pt x="273" y="1179"/>
                  </a:lnTo>
                  <a:lnTo>
                    <a:pt x="297" y="1198"/>
                  </a:lnTo>
                  <a:lnTo>
                    <a:pt x="322" y="1216"/>
                  </a:lnTo>
                  <a:lnTo>
                    <a:pt x="347" y="1233"/>
                  </a:lnTo>
                  <a:lnTo>
                    <a:pt x="374" y="1247"/>
                  </a:lnTo>
                  <a:lnTo>
                    <a:pt x="403" y="1262"/>
                  </a:lnTo>
                  <a:lnTo>
                    <a:pt x="431" y="1274"/>
                  </a:lnTo>
                  <a:lnTo>
                    <a:pt x="460" y="1287"/>
                  </a:lnTo>
                  <a:lnTo>
                    <a:pt x="490" y="1296"/>
                  </a:lnTo>
                  <a:lnTo>
                    <a:pt x="520" y="1306"/>
                  </a:lnTo>
                  <a:lnTo>
                    <a:pt x="552" y="1312"/>
                  </a:lnTo>
                  <a:lnTo>
                    <a:pt x="584" y="1319"/>
                  </a:lnTo>
                  <a:lnTo>
                    <a:pt x="615" y="1322"/>
                  </a:lnTo>
                  <a:lnTo>
                    <a:pt x="649" y="1325"/>
                  </a:lnTo>
                  <a:lnTo>
                    <a:pt x="682" y="1325"/>
                  </a:lnTo>
                  <a:lnTo>
                    <a:pt x="682" y="1325"/>
                  </a:lnTo>
                  <a:lnTo>
                    <a:pt x="715" y="1325"/>
                  </a:lnTo>
                  <a:lnTo>
                    <a:pt x="747" y="1322"/>
                  </a:lnTo>
                  <a:lnTo>
                    <a:pt x="779" y="1319"/>
                  </a:lnTo>
                  <a:lnTo>
                    <a:pt x="810" y="1312"/>
                  </a:lnTo>
                  <a:lnTo>
                    <a:pt x="842" y="1306"/>
                  </a:lnTo>
                  <a:lnTo>
                    <a:pt x="872" y="1296"/>
                  </a:lnTo>
                  <a:lnTo>
                    <a:pt x="902" y="1287"/>
                  </a:lnTo>
                  <a:lnTo>
                    <a:pt x="932" y="1274"/>
                  </a:lnTo>
                  <a:lnTo>
                    <a:pt x="961" y="1262"/>
                  </a:lnTo>
                  <a:lnTo>
                    <a:pt x="988" y="1247"/>
                  </a:lnTo>
                  <a:lnTo>
                    <a:pt x="1015" y="1233"/>
                  </a:lnTo>
                  <a:lnTo>
                    <a:pt x="1042" y="1216"/>
                  </a:lnTo>
                  <a:lnTo>
                    <a:pt x="1065" y="1198"/>
                  </a:lnTo>
                  <a:lnTo>
                    <a:pt x="1091" y="1179"/>
                  </a:lnTo>
                  <a:lnTo>
                    <a:pt x="1115" y="1158"/>
                  </a:lnTo>
                  <a:lnTo>
                    <a:pt x="1137" y="1136"/>
                  </a:lnTo>
                  <a:lnTo>
                    <a:pt x="1157" y="1114"/>
                  </a:lnTo>
                  <a:lnTo>
                    <a:pt x="1178" y="1092"/>
                  </a:lnTo>
                  <a:lnTo>
                    <a:pt x="1197" y="1067"/>
                  </a:lnTo>
                  <a:lnTo>
                    <a:pt x="1214" y="1041"/>
                  </a:lnTo>
                  <a:lnTo>
                    <a:pt x="1232" y="1016"/>
                  </a:lnTo>
                  <a:lnTo>
                    <a:pt x="1248" y="989"/>
                  </a:lnTo>
                  <a:lnTo>
                    <a:pt x="1262" y="960"/>
                  </a:lnTo>
                  <a:lnTo>
                    <a:pt x="1275" y="932"/>
                  </a:lnTo>
                  <a:lnTo>
                    <a:pt x="1286" y="903"/>
                  </a:lnTo>
                  <a:lnTo>
                    <a:pt x="1295" y="873"/>
                  </a:lnTo>
                  <a:lnTo>
                    <a:pt x="1305" y="843"/>
                  </a:lnTo>
                  <a:lnTo>
                    <a:pt x="1311" y="811"/>
                  </a:lnTo>
                  <a:lnTo>
                    <a:pt x="1317" y="780"/>
                  </a:lnTo>
                  <a:lnTo>
                    <a:pt x="1322" y="748"/>
                  </a:lnTo>
                  <a:lnTo>
                    <a:pt x="1324" y="715"/>
                  </a:lnTo>
                  <a:lnTo>
                    <a:pt x="1325" y="681"/>
                  </a:lnTo>
                  <a:lnTo>
                    <a:pt x="1325" y="681"/>
                  </a:lnTo>
                  <a:lnTo>
                    <a:pt x="1324" y="650"/>
                  </a:lnTo>
                  <a:lnTo>
                    <a:pt x="1322" y="616"/>
                  </a:lnTo>
                  <a:lnTo>
                    <a:pt x="1317" y="585"/>
                  </a:lnTo>
                  <a:lnTo>
                    <a:pt x="1311" y="553"/>
                  </a:lnTo>
                  <a:lnTo>
                    <a:pt x="1305" y="521"/>
                  </a:lnTo>
                  <a:lnTo>
                    <a:pt x="1295" y="491"/>
                  </a:lnTo>
                  <a:lnTo>
                    <a:pt x="1286" y="461"/>
                  </a:lnTo>
                  <a:lnTo>
                    <a:pt x="1275" y="432"/>
                  </a:lnTo>
                  <a:lnTo>
                    <a:pt x="1262" y="404"/>
                  </a:lnTo>
                  <a:lnTo>
                    <a:pt x="1248" y="375"/>
                  </a:lnTo>
                  <a:lnTo>
                    <a:pt x="1232" y="348"/>
                  </a:lnTo>
                  <a:lnTo>
                    <a:pt x="1214" y="323"/>
                  </a:lnTo>
                  <a:lnTo>
                    <a:pt x="1197" y="298"/>
                  </a:lnTo>
                  <a:lnTo>
                    <a:pt x="1178" y="272"/>
                  </a:lnTo>
                  <a:lnTo>
                    <a:pt x="1157" y="250"/>
                  </a:lnTo>
                  <a:lnTo>
                    <a:pt x="1137" y="228"/>
                  </a:lnTo>
                  <a:lnTo>
                    <a:pt x="1115" y="206"/>
                  </a:lnTo>
                  <a:lnTo>
                    <a:pt x="1091" y="185"/>
                  </a:lnTo>
                  <a:lnTo>
                    <a:pt x="1065" y="166"/>
                  </a:lnTo>
                  <a:lnTo>
                    <a:pt x="1042" y="149"/>
                  </a:lnTo>
                  <a:lnTo>
                    <a:pt x="1015" y="131"/>
                  </a:lnTo>
                  <a:lnTo>
                    <a:pt x="988" y="117"/>
                  </a:lnTo>
                  <a:lnTo>
                    <a:pt x="961" y="103"/>
                  </a:lnTo>
                  <a:lnTo>
                    <a:pt x="932" y="88"/>
                  </a:lnTo>
                  <a:lnTo>
                    <a:pt x="902" y="77"/>
                  </a:lnTo>
                  <a:lnTo>
                    <a:pt x="872" y="68"/>
                  </a:lnTo>
                  <a:lnTo>
                    <a:pt x="842" y="58"/>
                  </a:lnTo>
                  <a:lnTo>
                    <a:pt x="810" y="52"/>
                  </a:lnTo>
                  <a:lnTo>
                    <a:pt x="779" y="46"/>
                  </a:lnTo>
                  <a:lnTo>
                    <a:pt x="747" y="42"/>
                  </a:lnTo>
                  <a:lnTo>
                    <a:pt x="715" y="39"/>
                  </a:lnTo>
                  <a:lnTo>
                    <a:pt x="682" y="39"/>
                  </a:lnTo>
                  <a:lnTo>
                    <a:pt x="682"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grpSp>
      <p:sp>
        <p:nvSpPr>
          <p:cNvPr id="37" name="Freeform 71"/>
          <p:cNvSpPr>
            <a:spLocks noChangeAspect="1" noEditPoints="1"/>
          </p:cNvSpPr>
          <p:nvPr/>
        </p:nvSpPr>
        <p:spPr bwMode="auto">
          <a:xfrm>
            <a:off x="5776312" y="4134678"/>
            <a:ext cx="604692" cy="516454"/>
          </a:xfrm>
          <a:custGeom>
            <a:avLst/>
            <a:gdLst>
              <a:gd name="T0" fmla="*/ 131 w 467"/>
              <a:gd name="T1" fmla="*/ 47 h 397"/>
              <a:gd name="T2" fmla="*/ 125 w 467"/>
              <a:gd name="T3" fmla="*/ 31 h 397"/>
              <a:gd name="T4" fmla="*/ 114 w 467"/>
              <a:gd name="T5" fmla="*/ 12 h 397"/>
              <a:gd name="T6" fmla="*/ 106 w 467"/>
              <a:gd name="T7" fmla="*/ 3 h 397"/>
              <a:gd name="T8" fmla="*/ 98 w 467"/>
              <a:gd name="T9" fmla="*/ 0 h 397"/>
              <a:gd name="T10" fmla="*/ 28 w 467"/>
              <a:gd name="T11" fmla="*/ 0 h 397"/>
              <a:gd name="T12" fmla="*/ 16 w 467"/>
              <a:gd name="T13" fmla="*/ 3 h 397"/>
              <a:gd name="T14" fmla="*/ 8 w 467"/>
              <a:gd name="T15" fmla="*/ 9 h 397"/>
              <a:gd name="T16" fmla="*/ 2 w 467"/>
              <a:gd name="T17" fmla="*/ 17 h 397"/>
              <a:gd name="T18" fmla="*/ 0 w 467"/>
              <a:gd name="T19" fmla="*/ 28 h 397"/>
              <a:gd name="T20" fmla="*/ 0 w 467"/>
              <a:gd name="T21" fmla="*/ 368 h 397"/>
              <a:gd name="T22" fmla="*/ 2 w 467"/>
              <a:gd name="T23" fmla="*/ 380 h 397"/>
              <a:gd name="T24" fmla="*/ 8 w 467"/>
              <a:gd name="T25" fmla="*/ 389 h 397"/>
              <a:gd name="T26" fmla="*/ 16 w 467"/>
              <a:gd name="T27" fmla="*/ 394 h 397"/>
              <a:gd name="T28" fmla="*/ 28 w 467"/>
              <a:gd name="T29" fmla="*/ 397 h 397"/>
              <a:gd name="T30" fmla="*/ 440 w 467"/>
              <a:gd name="T31" fmla="*/ 397 h 397"/>
              <a:gd name="T32" fmla="*/ 449 w 467"/>
              <a:gd name="T33" fmla="*/ 394 h 397"/>
              <a:gd name="T34" fmla="*/ 459 w 467"/>
              <a:gd name="T35" fmla="*/ 389 h 397"/>
              <a:gd name="T36" fmla="*/ 465 w 467"/>
              <a:gd name="T37" fmla="*/ 380 h 397"/>
              <a:gd name="T38" fmla="*/ 467 w 467"/>
              <a:gd name="T39" fmla="*/ 368 h 397"/>
              <a:gd name="T40" fmla="*/ 467 w 467"/>
              <a:gd name="T41" fmla="*/ 75 h 397"/>
              <a:gd name="T42" fmla="*/ 465 w 467"/>
              <a:gd name="T43" fmla="*/ 63 h 397"/>
              <a:gd name="T44" fmla="*/ 459 w 467"/>
              <a:gd name="T45" fmla="*/ 55 h 397"/>
              <a:gd name="T46" fmla="*/ 449 w 467"/>
              <a:gd name="T47" fmla="*/ 49 h 397"/>
              <a:gd name="T48" fmla="*/ 440 w 467"/>
              <a:gd name="T49" fmla="*/ 47 h 397"/>
              <a:gd name="T50" fmla="*/ 28 w 467"/>
              <a:gd name="T51" fmla="*/ 19 h 397"/>
              <a:gd name="T52" fmla="*/ 96 w 467"/>
              <a:gd name="T53" fmla="*/ 19 h 397"/>
              <a:gd name="T54" fmla="*/ 106 w 467"/>
              <a:gd name="T55" fmla="*/ 35 h 397"/>
              <a:gd name="T56" fmla="*/ 117 w 467"/>
              <a:gd name="T57" fmla="*/ 60 h 397"/>
              <a:gd name="T58" fmla="*/ 125 w 467"/>
              <a:gd name="T59" fmla="*/ 67 h 397"/>
              <a:gd name="T60" fmla="*/ 440 w 467"/>
              <a:gd name="T61" fmla="*/ 67 h 397"/>
              <a:gd name="T62" fmla="*/ 445 w 467"/>
              <a:gd name="T63" fmla="*/ 68 h 397"/>
              <a:gd name="T64" fmla="*/ 448 w 467"/>
              <a:gd name="T65" fmla="*/ 75 h 397"/>
              <a:gd name="T66" fmla="*/ 20 w 467"/>
              <a:gd name="T67" fmla="*/ 111 h 397"/>
              <a:gd name="T68" fmla="*/ 20 w 467"/>
              <a:gd name="T69" fmla="*/ 28 h 397"/>
              <a:gd name="T70" fmla="*/ 21 w 467"/>
              <a:gd name="T71" fmla="*/ 22 h 397"/>
              <a:gd name="T72" fmla="*/ 28 w 467"/>
              <a:gd name="T73" fmla="*/ 19 h 397"/>
              <a:gd name="T74" fmla="*/ 440 w 467"/>
              <a:gd name="T75" fmla="*/ 378 h 397"/>
              <a:gd name="T76" fmla="*/ 28 w 467"/>
              <a:gd name="T77" fmla="*/ 378 h 397"/>
              <a:gd name="T78" fmla="*/ 21 w 467"/>
              <a:gd name="T79" fmla="*/ 375 h 397"/>
              <a:gd name="T80" fmla="*/ 20 w 467"/>
              <a:gd name="T81" fmla="*/ 368 h 397"/>
              <a:gd name="T82" fmla="*/ 448 w 467"/>
              <a:gd name="T83" fmla="*/ 131 h 397"/>
              <a:gd name="T84" fmla="*/ 448 w 467"/>
              <a:gd name="T85" fmla="*/ 368 h 397"/>
              <a:gd name="T86" fmla="*/ 445 w 467"/>
              <a:gd name="T87" fmla="*/ 375 h 397"/>
              <a:gd name="T88" fmla="*/ 440 w 467"/>
              <a:gd name="T89" fmla="*/ 378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7" h="397">
                <a:moveTo>
                  <a:pt x="440" y="47"/>
                </a:moveTo>
                <a:lnTo>
                  <a:pt x="131" y="47"/>
                </a:lnTo>
                <a:lnTo>
                  <a:pt x="131" y="47"/>
                </a:lnTo>
                <a:lnTo>
                  <a:pt x="125" y="31"/>
                </a:lnTo>
                <a:lnTo>
                  <a:pt x="119" y="20"/>
                </a:lnTo>
                <a:lnTo>
                  <a:pt x="114" y="12"/>
                </a:lnTo>
                <a:lnTo>
                  <a:pt x="109" y="6"/>
                </a:lnTo>
                <a:lnTo>
                  <a:pt x="106" y="3"/>
                </a:lnTo>
                <a:lnTo>
                  <a:pt x="103" y="1"/>
                </a:lnTo>
                <a:lnTo>
                  <a:pt x="98" y="0"/>
                </a:lnTo>
                <a:lnTo>
                  <a:pt x="28" y="0"/>
                </a:lnTo>
                <a:lnTo>
                  <a:pt x="28" y="0"/>
                </a:lnTo>
                <a:lnTo>
                  <a:pt x="23" y="1"/>
                </a:lnTo>
                <a:lnTo>
                  <a:pt x="16" y="3"/>
                </a:lnTo>
                <a:lnTo>
                  <a:pt x="13" y="4"/>
                </a:lnTo>
                <a:lnTo>
                  <a:pt x="8" y="9"/>
                </a:lnTo>
                <a:lnTo>
                  <a:pt x="5" y="12"/>
                </a:lnTo>
                <a:lnTo>
                  <a:pt x="2" y="17"/>
                </a:lnTo>
                <a:lnTo>
                  <a:pt x="0" y="22"/>
                </a:lnTo>
                <a:lnTo>
                  <a:pt x="0" y="28"/>
                </a:lnTo>
                <a:lnTo>
                  <a:pt x="0" y="368"/>
                </a:lnTo>
                <a:lnTo>
                  <a:pt x="0" y="368"/>
                </a:lnTo>
                <a:lnTo>
                  <a:pt x="0" y="375"/>
                </a:lnTo>
                <a:lnTo>
                  <a:pt x="2" y="380"/>
                </a:lnTo>
                <a:lnTo>
                  <a:pt x="5" y="384"/>
                </a:lnTo>
                <a:lnTo>
                  <a:pt x="8" y="389"/>
                </a:lnTo>
                <a:lnTo>
                  <a:pt x="13" y="392"/>
                </a:lnTo>
                <a:lnTo>
                  <a:pt x="16" y="394"/>
                </a:lnTo>
                <a:lnTo>
                  <a:pt x="23" y="396"/>
                </a:lnTo>
                <a:lnTo>
                  <a:pt x="28" y="397"/>
                </a:lnTo>
                <a:lnTo>
                  <a:pt x="440" y="397"/>
                </a:lnTo>
                <a:lnTo>
                  <a:pt x="440" y="397"/>
                </a:lnTo>
                <a:lnTo>
                  <a:pt x="445" y="396"/>
                </a:lnTo>
                <a:lnTo>
                  <a:pt x="449" y="394"/>
                </a:lnTo>
                <a:lnTo>
                  <a:pt x="454" y="392"/>
                </a:lnTo>
                <a:lnTo>
                  <a:pt x="459" y="389"/>
                </a:lnTo>
                <a:lnTo>
                  <a:pt x="462" y="384"/>
                </a:lnTo>
                <a:lnTo>
                  <a:pt x="465" y="380"/>
                </a:lnTo>
                <a:lnTo>
                  <a:pt x="467" y="375"/>
                </a:lnTo>
                <a:lnTo>
                  <a:pt x="467" y="368"/>
                </a:lnTo>
                <a:lnTo>
                  <a:pt x="467" y="75"/>
                </a:lnTo>
                <a:lnTo>
                  <a:pt x="467" y="75"/>
                </a:lnTo>
                <a:lnTo>
                  <a:pt x="467" y="70"/>
                </a:lnTo>
                <a:lnTo>
                  <a:pt x="465" y="63"/>
                </a:lnTo>
                <a:lnTo>
                  <a:pt x="462" y="60"/>
                </a:lnTo>
                <a:lnTo>
                  <a:pt x="459" y="55"/>
                </a:lnTo>
                <a:lnTo>
                  <a:pt x="454" y="52"/>
                </a:lnTo>
                <a:lnTo>
                  <a:pt x="449" y="49"/>
                </a:lnTo>
                <a:lnTo>
                  <a:pt x="445" y="47"/>
                </a:lnTo>
                <a:lnTo>
                  <a:pt x="440" y="47"/>
                </a:lnTo>
                <a:lnTo>
                  <a:pt x="440" y="47"/>
                </a:lnTo>
                <a:close/>
                <a:moveTo>
                  <a:pt x="28" y="19"/>
                </a:moveTo>
                <a:lnTo>
                  <a:pt x="96" y="19"/>
                </a:lnTo>
                <a:lnTo>
                  <a:pt x="96" y="19"/>
                </a:lnTo>
                <a:lnTo>
                  <a:pt x="100" y="25"/>
                </a:lnTo>
                <a:lnTo>
                  <a:pt x="106" y="35"/>
                </a:lnTo>
                <a:lnTo>
                  <a:pt x="117" y="60"/>
                </a:lnTo>
                <a:lnTo>
                  <a:pt x="117" y="60"/>
                </a:lnTo>
                <a:lnTo>
                  <a:pt x="120" y="65"/>
                </a:lnTo>
                <a:lnTo>
                  <a:pt x="125" y="67"/>
                </a:lnTo>
                <a:lnTo>
                  <a:pt x="440" y="67"/>
                </a:lnTo>
                <a:lnTo>
                  <a:pt x="440" y="67"/>
                </a:lnTo>
                <a:lnTo>
                  <a:pt x="443" y="67"/>
                </a:lnTo>
                <a:lnTo>
                  <a:pt x="445" y="68"/>
                </a:lnTo>
                <a:lnTo>
                  <a:pt x="448" y="71"/>
                </a:lnTo>
                <a:lnTo>
                  <a:pt x="448" y="75"/>
                </a:lnTo>
                <a:lnTo>
                  <a:pt x="448" y="111"/>
                </a:lnTo>
                <a:lnTo>
                  <a:pt x="20" y="111"/>
                </a:lnTo>
                <a:lnTo>
                  <a:pt x="20" y="28"/>
                </a:lnTo>
                <a:lnTo>
                  <a:pt x="20" y="28"/>
                </a:lnTo>
                <a:lnTo>
                  <a:pt x="20" y="25"/>
                </a:lnTo>
                <a:lnTo>
                  <a:pt x="21" y="22"/>
                </a:lnTo>
                <a:lnTo>
                  <a:pt x="24" y="20"/>
                </a:lnTo>
                <a:lnTo>
                  <a:pt x="28" y="19"/>
                </a:lnTo>
                <a:lnTo>
                  <a:pt x="28" y="19"/>
                </a:lnTo>
                <a:close/>
                <a:moveTo>
                  <a:pt x="440" y="378"/>
                </a:moveTo>
                <a:lnTo>
                  <a:pt x="28" y="378"/>
                </a:lnTo>
                <a:lnTo>
                  <a:pt x="28" y="378"/>
                </a:lnTo>
                <a:lnTo>
                  <a:pt x="24" y="376"/>
                </a:lnTo>
                <a:lnTo>
                  <a:pt x="21" y="375"/>
                </a:lnTo>
                <a:lnTo>
                  <a:pt x="20" y="372"/>
                </a:lnTo>
                <a:lnTo>
                  <a:pt x="20" y="368"/>
                </a:lnTo>
                <a:lnTo>
                  <a:pt x="20" y="131"/>
                </a:lnTo>
                <a:lnTo>
                  <a:pt x="448" y="131"/>
                </a:lnTo>
                <a:lnTo>
                  <a:pt x="448" y="368"/>
                </a:lnTo>
                <a:lnTo>
                  <a:pt x="448" y="368"/>
                </a:lnTo>
                <a:lnTo>
                  <a:pt x="448" y="372"/>
                </a:lnTo>
                <a:lnTo>
                  <a:pt x="445" y="375"/>
                </a:lnTo>
                <a:lnTo>
                  <a:pt x="443" y="376"/>
                </a:lnTo>
                <a:lnTo>
                  <a:pt x="440" y="378"/>
                </a:lnTo>
                <a:lnTo>
                  <a:pt x="440" y="378"/>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Tree>
    <p:extLst>
      <p:ext uri="{BB962C8B-B14F-4D97-AF65-F5344CB8AC3E}">
        <p14:creationId xmlns:p14="http://schemas.microsoft.com/office/powerpoint/2010/main" val="2953985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Consider a backlog board for visibility</a:t>
            </a:r>
          </a:p>
        </p:txBody>
      </p:sp>
      <p:sp>
        <p:nvSpPr>
          <p:cNvPr id="68" name="Rectangle 67"/>
          <p:cNvSpPr/>
          <p:nvPr/>
        </p:nvSpPr>
        <p:spPr>
          <a:xfrm>
            <a:off x="554175" y="1734672"/>
            <a:ext cx="4587668" cy="4782848"/>
          </a:xfrm>
          <a:prstGeom prst="rect">
            <a:avLst/>
          </a:prstGeom>
        </p:spPr>
        <p:txBody>
          <a:bodyPr wrap="square">
            <a:spAutoFit/>
          </a:bodyPr>
          <a:lstStyle/>
          <a:p>
            <a:pPr>
              <a:lnSpc>
                <a:spcPct val="120000"/>
              </a:lnSpc>
            </a:pPr>
            <a:r>
              <a:rPr lang="en-US" sz="1400" dirty="0">
                <a:solidFill>
                  <a:srgbClr val="5C5C5C"/>
                </a:solidFill>
                <a:cs typeface="Arial"/>
              </a:rPr>
              <a:t>By the end of the Discovery phase, a product backlog must contain at least three sprints worth of estimable user stories. Once a scrum team begins sprinting, output will suffer if sufficient time is not consistently allocated to continue growing the backlog in parallel with current development. </a:t>
            </a:r>
          </a:p>
          <a:p>
            <a:pPr>
              <a:lnSpc>
                <a:spcPct val="120000"/>
              </a:lnSpc>
            </a:pPr>
            <a:endParaRPr lang="en-US" sz="1400" dirty="0">
              <a:solidFill>
                <a:srgbClr val="5C5C5C"/>
              </a:solidFill>
              <a:cs typeface="Arial"/>
            </a:endParaRPr>
          </a:p>
          <a:p>
            <a:pPr>
              <a:lnSpc>
                <a:spcPct val="120000"/>
              </a:lnSpc>
            </a:pPr>
            <a:r>
              <a:rPr lang="en-US" sz="1400" dirty="0">
                <a:solidFill>
                  <a:srgbClr val="5C5C5C"/>
                </a:solidFill>
                <a:cs typeface="Arial"/>
              </a:rPr>
              <a:t>A </a:t>
            </a:r>
            <a:r>
              <a:rPr lang="en-US" sz="1600" b="1" dirty="0">
                <a:solidFill>
                  <a:srgbClr val="5C5C5C"/>
                </a:solidFill>
                <a:cs typeface="Arial"/>
              </a:rPr>
              <a:t>Backlog Board </a:t>
            </a:r>
            <a:r>
              <a:rPr lang="en-US" sz="1400" dirty="0">
                <a:solidFill>
                  <a:srgbClr val="5C5C5C"/>
                </a:solidFill>
                <a:cs typeface="Arial"/>
              </a:rPr>
              <a:t>provides functional insight into the status of your backlog because it categorizes user stories by refinement progress. This holds the entire scrum team accountable for user story definition thereby minimizing the risk of delays and issues once the story is pulled into sprint. </a:t>
            </a:r>
          </a:p>
          <a:p>
            <a:pPr>
              <a:lnSpc>
                <a:spcPct val="120000"/>
              </a:lnSpc>
            </a:pPr>
            <a:endParaRPr lang="en-US" sz="1400" u="sng" dirty="0">
              <a:solidFill>
                <a:srgbClr val="5C5C5C"/>
              </a:solidFill>
              <a:cs typeface="Arial"/>
            </a:endParaRPr>
          </a:p>
          <a:p>
            <a:pPr>
              <a:lnSpc>
                <a:spcPct val="120000"/>
              </a:lnSpc>
            </a:pPr>
            <a:r>
              <a:rPr lang="en-US" sz="1400" i="1" dirty="0">
                <a:solidFill>
                  <a:srgbClr val="5C5C5C"/>
                </a:solidFill>
                <a:cs typeface="Arial"/>
              </a:rPr>
              <a:t>Using a Kanban style board to organize the product backlog provides an added layer of visibility into user story maturity and structures backlog refinement sessions.</a:t>
            </a:r>
          </a:p>
        </p:txBody>
      </p:sp>
      <p:sp>
        <p:nvSpPr>
          <p:cNvPr id="70" name="Rectangle 69"/>
          <p:cNvSpPr/>
          <p:nvPr/>
        </p:nvSpPr>
        <p:spPr>
          <a:xfrm>
            <a:off x="624333" y="1365340"/>
            <a:ext cx="4517510" cy="369332"/>
          </a:xfrm>
          <a:prstGeom prst="rect">
            <a:avLst/>
          </a:prstGeom>
        </p:spPr>
        <p:txBody>
          <a:bodyPr wrap="square" lIns="0">
            <a:spAutoFit/>
          </a:bodyPr>
          <a:lstStyle/>
          <a:p>
            <a:r>
              <a:rPr lang="en-US" dirty="0">
                <a:solidFill>
                  <a:srgbClr val="81BC00"/>
                </a:solidFill>
                <a:latin typeface="Arial"/>
                <a:cs typeface="Arial"/>
              </a:rPr>
              <a:t>Refinement is foundational and ongoing </a:t>
            </a:r>
          </a:p>
        </p:txBody>
      </p:sp>
      <p:graphicFrame>
        <p:nvGraphicFramePr>
          <p:cNvPr id="19" name="Table 18"/>
          <p:cNvGraphicFramePr>
            <a:graphicFrameLocks noGrp="1"/>
          </p:cNvGraphicFramePr>
          <p:nvPr>
            <p:extLst>
              <p:ext uri="{D42A27DB-BD31-4B8C-83A1-F6EECF244321}">
                <p14:modId xmlns:p14="http://schemas.microsoft.com/office/powerpoint/2010/main" val="1388329096"/>
              </p:ext>
            </p:extLst>
          </p:nvPr>
        </p:nvGraphicFramePr>
        <p:xfrm>
          <a:off x="5344882" y="1317055"/>
          <a:ext cx="6432695" cy="2124343"/>
        </p:xfrm>
        <a:graphic>
          <a:graphicData uri="http://schemas.openxmlformats.org/drawingml/2006/table">
            <a:tbl>
              <a:tblPr firstRow="1" bandRow="1">
                <a:tableStyleId>{5C22544A-7EE6-4342-B048-85BDC9FD1C3A}</a:tableStyleId>
              </a:tblPr>
              <a:tblGrid>
                <a:gridCol w="604877">
                  <a:extLst>
                    <a:ext uri="{9D8B030D-6E8A-4147-A177-3AD203B41FA5}">
                      <a16:colId xmlns:a16="http://schemas.microsoft.com/office/drawing/2014/main" val="20000"/>
                    </a:ext>
                  </a:extLst>
                </a:gridCol>
                <a:gridCol w="971303">
                  <a:extLst>
                    <a:ext uri="{9D8B030D-6E8A-4147-A177-3AD203B41FA5}">
                      <a16:colId xmlns:a16="http://schemas.microsoft.com/office/drawing/2014/main" val="20001"/>
                    </a:ext>
                  </a:extLst>
                </a:gridCol>
                <a:gridCol w="971303">
                  <a:extLst>
                    <a:ext uri="{9D8B030D-6E8A-4147-A177-3AD203B41FA5}">
                      <a16:colId xmlns:a16="http://schemas.microsoft.com/office/drawing/2014/main" val="20002"/>
                    </a:ext>
                  </a:extLst>
                </a:gridCol>
                <a:gridCol w="971303">
                  <a:extLst>
                    <a:ext uri="{9D8B030D-6E8A-4147-A177-3AD203B41FA5}">
                      <a16:colId xmlns:a16="http://schemas.microsoft.com/office/drawing/2014/main" val="20003"/>
                    </a:ext>
                  </a:extLst>
                </a:gridCol>
                <a:gridCol w="971303">
                  <a:extLst>
                    <a:ext uri="{9D8B030D-6E8A-4147-A177-3AD203B41FA5}">
                      <a16:colId xmlns:a16="http://schemas.microsoft.com/office/drawing/2014/main" val="20004"/>
                    </a:ext>
                  </a:extLst>
                </a:gridCol>
                <a:gridCol w="971303">
                  <a:extLst>
                    <a:ext uri="{9D8B030D-6E8A-4147-A177-3AD203B41FA5}">
                      <a16:colId xmlns:a16="http://schemas.microsoft.com/office/drawing/2014/main" val="20005"/>
                    </a:ext>
                  </a:extLst>
                </a:gridCol>
                <a:gridCol w="971303">
                  <a:extLst>
                    <a:ext uri="{9D8B030D-6E8A-4147-A177-3AD203B41FA5}">
                      <a16:colId xmlns:a16="http://schemas.microsoft.com/office/drawing/2014/main" val="20006"/>
                    </a:ext>
                  </a:extLst>
                </a:gridCol>
              </a:tblGrid>
              <a:tr h="660107">
                <a:tc>
                  <a:txBody>
                    <a:bodyPr/>
                    <a:lstStyle/>
                    <a:p>
                      <a:endParaRPr lang="en-US" sz="1200" dirty="0"/>
                    </a:p>
                  </a:txBody>
                  <a:tcPr anchor="ctr">
                    <a:solidFill>
                      <a:schemeClr val="bg1"/>
                    </a:solidFill>
                  </a:tcPr>
                </a:tc>
                <a:tc>
                  <a:txBody>
                    <a:bodyPr/>
                    <a:lstStyle/>
                    <a:p>
                      <a:pPr algn="ctr"/>
                      <a:r>
                        <a:rPr lang="en-US" sz="1200" dirty="0"/>
                        <a:t>Draft</a:t>
                      </a:r>
                    </a:p>
                  </a:txBody>
                  <a:tcPr anchor="ctr">
                    <a:solidFill>
                      <a:schemeClr val="tx2"/>
                    </a:solidFill>
                  </a:tcPr>
                </a:tc>
                <a:tc>
                  <a:txBody>
                    <a:bodyPr/>
                    <a:lstStyle/>
                    <a:p>
                      <a:pPr algn="ctr"/>
                      <a:r>
                        <a:rPr lang="en-US" sz="1200" dirty="0"/>
                        <a:t>Being</a:t>
                      </a:r>
                      <a:r>
                        <a:rPr lang="en-US" sz="1200" baseline="0" dirty="0"/>
                        <a:t> Refined</a:t>
                      </a:r>
                      <a:endParaRPr lang="en-US" sz="1200" dirty="0"/>
                    </a:p>
                  </a:txBody>
                  <a:tcPr anchor="ctr">
                    <a:solidFill>
                      <a:schemeClr val="tx2"/>
                    </a:solidFill>
                  </a:tcPr>
                </a:tc>
                <a:tc>
                  <a:txBody>
                    <a:bodyPr/>
                    <a:lstStyle/>
                    <a:p>
                      <a:pPr algn="ctr"/>
                      <a:r>
                        <a:rPr lang="en-US" sz="1200" dirty="0"/>
                        <a:t>Arch \ Dev</a:t>
                      </a:r>
                      <a:r>
                        <a:rPr lang="en-US" sz="1200" baseline="0" dirty="0"/>
                        <a:t> Review</a:t>
                      </a:r>
                      <a:endParaRPr lang="en-US" sz="1200" dirty="0"/>
                    </a:p>
                  </a:txBody>
                  <a:tcPr anchor="ctr">
                    <a:solidFill>
                      <a:schemeClr val="tx2"/>
                    </a:solidFill>
                  </a:tcPr>
                </a:tc>
                <a:tc>
                  <a:txBody>
                    <a:bodyPr/>
                    <a:lstStyle/>
                    <a:p>
                      <a:pPr algn="ctr"/>
                      <a:r>
                        <a:rPr lang="en-US" sz="1200" dirty="0"/>
                        <a:t>QA Review</a:t>
                      </a:r>
                    </a:p>
                  </a:txBody>
                  <a:tcPr anchor="ctr">
                    <a:solidFill>
                      <a:schemeClr val="tx2"/>
                    </a:solidFill>
                  </a:tcPr>
                </a:tc>
                <a:tc>
                  <a:txBody>
                    <a:bodyPr/>
                    <a:lstStyle/>
                    <a:p>
                      <a:pPr algn="ctr"/>
                      <a:r>
                        <a:rPr lang="en-US" sz="1200" dirty="0"/>
                        <a:t>Ready to be</a:t>
                      </a:r>
                      <a:r>
                        <a:rPr lang="en-US" sz="1200" baseline="0" dirty="0"/>
                        <a:t> Estimated</a:t>
                      </a:r>
                      <a:endParaRPr lang="en-US" sz="1200" dirty="0"/>
                    </a:p>
                  </a:txBody>
                  <a:tcPr anchor="ctr">
                    <a:solidFill>
                      <a:schemeClr val="tx2"/>
                    </a:solidFill>
                  </a:tcPr>
                </a:tc>
                <a:tc>
                  <a:txBody>
                    <a:bodyPr/>
                    <a:lstStyle/>
                    <a:p>
                      <a:pPr algn="ctr"/>
                      <a:r>
                        <a:rPr lang="en-US" sz="1200" dirty="0"/>
                        <a:t>Estimated</a:t>
                      </a:r>
                    </a:p>
                  </a:txBody>
                  <a:tcPr anchor="ctr">
                    <a:solidFill>
                      <a:schemeClr val="tx2"/>
                    </a:solidFill>
                  </a:tcPr>
                </a:tc>
                <a:extLst>
                  <a:ext uri="{0D108BD9-81ED-4DB2-BD59-A6C34878D82A}">
                    <a16:rowId xmlns:a16="http://schemas.microsoft.com/office/drawing/2014/main" val="10000"/>
                  </a:ext>
                </a:extLst>
              </a:tr>
              <a:tr h="1464236">
                <a:tc>
                  <a:txBody>
                    <a:bodyPr/>
                    <a:lstStyle/>
                    <a:p>
                      <a:pPr algn="ctr"/>
                      <a:r>
                        <a:rPr lang="en-US" sz="1200" dirty="0">
                          <a:solidFill>
                            <a:schemeClr val="bg1"/>
                          </a:solidFill>
                        </a:rPr>
                        <a:t>Epic</a:t>
                      </a:r>
                    </a:p>
                  </a:txBody>
                  <a:tcPr anchor="ctr">
                    <a:solidFill>
                      <a:srgbClr val="92D050"/>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10001"/>
                  </a:ext>
                </a:extLst>
              </a:tr>
            </a:tbl>
          </a:graphicData>
        </a:graphic>
      </p:graphicFrame>
      <p:sp>
        <p:nvSpPr>
          <p:cNvPr id="148" name="Folded Corner 147"/>
          <p:cNvSpPr/>
          <p:nvPr/>
        </p:nvSpPr>
        <p:spPr>
          <a:xfrm>
            <a:off x="10829749" y="2196811"/>
            <a:ext cx="437441" cy="440837"/>
          </a:xfrm>
          <a:prstGeom prst="foldedCorner">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3" name="Folded Corner 152"/>
          <p:cNvSpPr/>
          <p:nvPr/>
        </p:nvSpPr>
        <p:spPr>
          <a:xfrm>
            <a:off x="11245717" y="2800859"/>
            <a:ext cx="437441" cy="440837"/>
          </a:xfrm>
          <a:prstGeom prst="foldedCorner">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4" name="Folded Corner 153"/>
          <p:cNvSpPr/>
          <p:nvPr/>
        </p:nvSpPr>
        <p:spPr>
          <a:xfrm>
            <a:off x="9917080" y="2202066"/>
            <a:ext cx="437441" cy="440837"/>
          </a:xfrm>
          <a:prstGeom prst="foldedCorner">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5" name="Folded Corner 154"/>
          <p:cNvSpPr/>
          <p:nvPr/>
        </p:nvSpPr>
        <p:spPr>
          <a:xfrm>
            <a:off x="10238265" y="2800859"/>
            <a:ext cx="437441" cy="440837"/>
          </a:xfrm>
          <a:prstGeom prst="foldedCorner">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6" name="Folded Corner 155"/>
          <p:cNvSpPr/>
          <p:nvPr/>
        </p:nvSpPr>
        <p:spPr>
          <a:xfrm>
            <a:off x="9013856" y="2204412"/>
            <a:ext cx="437441" cy="440837"/>
          </a:xfrm>
          <a:prstGeom prst="foldedCorner">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0" name="Folded Corner 159"/>
          <p:cNvSpPr/>
          <p:nvPr/>
        </p:nvSpPr>
        <p:spPr>
          <a:xfrm>
            <a:off x="7079153" y="2798676"/>
            <a:ext cx="437441" cy="440837"/>
          </a:xfrm>
          <a:prstGeom prst="foldedCorner">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Folded Corner 160"/>
          <p:cNvSpPr/>
          <p:nvPr/>
        </p:nvSpPr>
        <p:spPr>
          <a:xfrm>
            <a:off x="7297873" y="2204412"/>
            <a:ext cx="437441" cy="440837"/>
          </a:xfrm>
          <a:prstGeom prst="foldedCorner">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6" name="Rectangle 165"/>
          <p:cNvSpPr/>
          <p:nvPr/>
        </p:nvSpPr>
        <p:spPr>
          <a:xfrm>
            <a:off x="5327372" y="3802931"/>
            <a:ext cx="6255027" cy="2419124"/>
          </a:xfrm>
          <a:prstGeom prst="rect">
            <a:avLst/>
          </a:prstGeom>
          <a:ln>
            <a:solidFill>
              <a:schemeClr val="tx1"/>
            </a:solidFill>
          </a:ln>
        </p:spPr>
        <p:txBody>
          <a:bodyPr wrap="square">
            <a:spAutoFit/>
          </a:bodyPr>
          <a:lstStyle/>
          <a:p>
            <a:pPr>
              <a:lnSpc>
                <a:spcPct val="120000"/>
              </a:lnSpc>
            </a:pPr>
            <a:r>
              <a:rPr lang="en-US" sz="1400" b="1" dirty="0">
                <a:solidFill>
                  <a:srgbClr val="92D050"/>
                </a:solidFill>
                <a:cs typeface="Arial"/>
              </a:rPr>
              <a:t>Refinement Status Definitions</a:t>
            </a:r>
          </a:p>
          <a:p>
            <a:pPr marL="342900" indent="-342900">
              <a:lnSpc>
                <a:spcPct val="120000"/>
              </a:lnSpc>
              <a:buFont typeface="+mj-lt"/>
              <a:buAutoNum type="arabicPeriod"/>
            </a:pPr>
            <a:r>
              <a:rPr lang="en-US" sz="1400" b="1" dirty="0">
                <a:solidFill>
                  <a:srgbClr val="5C5C5C"/>
                </a:solidFill>
                <a:cs typeface="Arial"/>
              </a:rPr>
              <a:t>Draft</a:t>
            </a:r>
            <a:r>
              <a:rPr lang="en-US" sz="1400" dirty="0">
                <a:solidFill>
                  <a:srgbClr val="5C5C5C"/>
                </a:solidFill>
                <a:cs typeface="Arial"/>
              </a:rPr>
              <a:t>: Requirement is identified but story has yet to be refined</a:t>
            </a:r>
          </a:p>
          <a:p>
            <a:pPr marL="342900" indent="-342900">
              <a:lnSpc>
                <a:spcPct val="120000"/>
              </a:lnSpc>
              <a:buFont typeface="+mj-lt"/>
              <a:buAutoNum type="arabicPeriod"/>
            </a:pPr>
            <a:r>
              <a:rPr lang="en-US" sz="1400" b="1" dirty="0">
                <a:solidFill>
                  <a:srgbClr val="5C5C5C"/>
                </a:solidFill>
                <a:cs typeface="Arial"/>
              </a:rPr>
              <a:t>Being Refined</a:t>
            </a:r>
            <a:r>
              <a:rPr lang="en-US" sz="1400" dirty="0">
                <a:solidFill>
                  <a:srgbClr val="5C5C5C"/>
                </a:solidFill>
                <a:cs typeface="Arial"/>
              </a:rPr>
              <a:t>: Functional Team updates acceptance criteria and creates supporting process documents</a:t>
            </a:r>
          </a:p>
          <a:p>
            <a:pPr marL="342900" indent="-342900">
              <a:lnSpc>
                <a:spcPct val="120000"/>
              </a:lnSpc>
              <a:buFont typeface="+mj-lt"/>
              <a:buAutoNum type="arabicPeriod"/>
            </a:pPr>
            <a:r>
              <a:rPr lang="en-US" sz="1400" b="1" dirty="0">
                <a:solidFill>
                  <a:srgbClr val="5C5C5C"/>
                </a:solidFill>
                <a:cs typeface="Arial"/>
              </a:rPr>
              <a:t>Arch / Dev Review: </a:t>
            </a:r>
            <a:r>
              <a:rPr lang="en-US" sz="1400" dirty="0">
                <a:solidFill>
                  <a:srgbClr val="5C5C5C"/>
                </a:solidFill>
                <a:cs typeface="Arial"/>
              </a:rPr>
              <a:t>Developers review acceptance criteria and provide high-level design which is consistent with architecture design</a:t>
            </a:r>
          </a:p>
          <a:p>
            <a:pPr marL="342900" indent="-342900">
              <a:lnSpc>
                <a:spcPct val="120000"/>
              </a:lnSpc>
              <a:buFont typeface="+mj-lt"/>
              <a:buAutoNum type="arabicPeriod"/>
            </a:pPr>
            <a:r>
              <a:rPr lang="en-US" sz="1400" b="1" dirty="0">
                <a:solidFill>
                  <a:srgbClr val="5C5C5C"/>
                </a:solidFill>
                <a:cs typeface="Arial"/>
              </a:rPr>
              <a:t>QA Review: </a:t>
            </a:r>
            <a:r>
              <a:rPr lang="en-US" sz="1400" dirty="0">
                <a:solidFill>
                  <a:srgbClr val="5C5C5C"/>
                </a:solidFill>
                <a:cs typeface="Arial"/>
              </a:rPr>
              <a:t>Testers review acceptance criteria and create test data</a:t>
            </a:r>
          </a:p>
          <a:p>
            <a:pPr marL="342900" indent="-342900">
              <a:lnSpc>
                <a:spcPct val="120000"/>
              </a:lnSpc>
              <a:buFont typeface="+mj-lt"/>
              <a:buAutoNum type="arabicPeriod"/>
            </a:pPr>
            <a:r>
              <a:rPr lang="en-US" sz="1400" b="1" dirty="0">
                <a:solidFill>
                  <a:srgbClr val="5C5C5C"/>
                </a:solidFill>
                <a:cs typeface="Arial"/>
              </a:rPr>
              <a:t>Ready to be Estimated: </a:t>
            </a:r>
            <a:r>
              <a:rPr lang="en-US" sz="1400" dirty="0">
                <a:solidFill>
                  <a:srgbClr val="5C5C5C"/>
                </a:solidFill>
                <a:cs typeface="Arial"/>
              </a:rPr>
              <a:t>Product Owner confirms priority</a:t>
            </a:r>
          </a:p>
          <a:p>
            <a:pPr marL="342900" indent="-342900">
              <a:lnSpc>
                <a:spcPct val="120000"/>
              </a:lnSpc>
              <a:buFont typeface="+mj-lt"/>
              <a:buAutoNum type="arabicPeriod"/>
            </a:pPr>
            <a:r>
              <a:rPr lang="en-US" sz="1400" b="1" dirty="0">
                <a:solidFill>
                  <a:srgbClr val="5C5C5C"/>
                </a:solidFill>
                <a:cs typeface="Arial"/>
              </a:rPr>
              <a:t>Estimated: </a:t>
            </a:r>
            <a:r>
              <a:rPr lang="en-US" sz="1400" dirty="0">
                <a:solidFill>
                  <a:srgbClr val="5C5C5C"/>
                </a:solidFill>
                <a:cs typeface="Arial"/>
              </a:rPr>
              <a:t>User story is assigned story points and is ready for sprint</a:t>
            </a:r>
          </a:p>
        </p:txBody>
      </p:sp>
      <p:grpSp>
        <p:nvGrpSpPr>
          <p:cNvPr id="24" name="Group 23"/>
          <p:cNvGrpSpPr/>
          <p:nvPr/>
        </p:nvGrpSpPr>
        <p:grpSpPr>
          <a:xfrm>
            <a:off x="11324251" y="126691"/>
            <a:ext cx="757772" cy="758883"/>
            <a:chOff x="2312901" y="3092114"/>
            <a:chExt cx="757772" cy="758883"/>
          </a:xfrm>
          <a:solidFill>
            <a:schemeClr val="accent5"/>
          </a:solidFill>
        </p:grpSpPr>
        <p:sp>
          <p:nvSpPr>
            <p:cNvPr id="25" name="Freeform 178"/>
            <p:cNvSpPr>
              <a:spLocks noEditPoints="1"/>
            </p:cNvSpPr>
            <p:nvPr/>
          </p:nvSpPr>
          <p:spPr bwMode="auto">
            <a:xfrm>
              <a:off x="2511788" y="3297668"/>
              <a:ext cx="359997" cy="379997"/>
            </a:xfrm>
            <a:custGeom>
              <a:avLst/>
              <a:gdLst>
                <a:gd name="T0" fmla="*/ 152 w 646"/>
                <a:gd name="T1" fmla="*/ 420 h 685"/>
                <a:gd name="T2" fmla="*/ 602 w 646"/>
                <a:gd name="T3" fmla="*/ 284 h 685"/>
                <a:gd name="T4" fmla="*/ 358 w 646"/>
                <a:gd name="T5" fmla="*/ 653 h 685"/>
                <a:gd name="T6" fmla="*/ 358 w 646"/>
                <a:gd name="T7" fmla="*/ 653 h 685"/>
                <a:gd name="T8" fmla="*/ 356 w 646"/>
                <a:gd name="T9" fmla="*/ 653 h 685"/>
                <a:gd name="T10" fmla="*/ 190 w 646"/>
                <a:gd name="T11" fmla="*/ 545 h 685"/>
                <a:gd name="T12" fmla="*/ 210 w 646"/>
                <a:gd name="T13" fmla="*/ 525 h 685"/>
                <a:gd name="T14" fmla="*/ 214 w 646"/>
                <a:gd name="T15" fmla="*/ 526 h 685"/>
                <a:gd name="T16" fmla="*/ 358 w 646"/>
                <a:gd name="T17" fmla="*/ 653 h 685"/>
                <a:gd name="T18" fmla="*/ 41 w 646"/>
                <a:gd name="T19" fmla="*/ 517 h 685"/>
                <a:gd name="T20" fmla="*/ 144 w 646"/>
                <a:gd name="T21" fmla="*/ 545 h 685"/>
                <a:gd name="T22" fmla="*/ 131 w 646"/>
                <a:gd name="T23" fmla="*/ 445 h 685"/>
                <a:gd name="T24" fmla="*/ 187 w 646"/>
                <a:gd name="T25" fmla="*/ 503 h 685"/>
                <a:gd name="T26" fmla="*/ 187 w 646"/>
                <a:gd name="T27" fmla="*/ 503 h 685"/>
                <a:gd name="T28" fmla="*/ 166 w 646"/>
                <a:gd name="T29" fmla="*/ 522 h 685"/>
                <a:gd name="T30" fmla="*/ 166 w 646"/>
                <a:gd name="T31" fmla="*/ 523 h 685"/>
                <a:gd name="T32" fmla="*/ 131 w 646"/>
                <a:gd name="T33" fmla="*/ 445 h 685"/>
                <a:gd name="T34" fmla="*/ 361 w 646"/>
                <a:gd name="T35" fmla="*/ 5 h 685"/>
                <a:gd name="T36" fmla="*/ 348 w 646"/>
                <a:gd name="T37" fmla="*/ 0 h 685"/>
                <a:gd name="T38" fmla="*/ 340 w 646"/>
                <a:gd name="T39" fmla="*/ 3 h 685"/>
                <a:gd name="T40" fmla="*/ 118 w 646"/>
                <a:gd name="T41" fmla="*/ 414 h 685"/>
                <a:gd name="T42" fmla="*/ 6 w 646"/>
                <a:gd name="T43" fmla="*/ 501 h 685"/>
                <a:gd name="T44" fmla="*/ 1 w 646"/>
                <a:gd name="T45" fmla="*/ 506 h 685"/>
                <a:gd name="T46" fmla="*/ 0 w 646"/>
                <a:gd name="T47" fmla="*/ 512 h 685"/>
                <a:gd name="T48" fmla="*/ 4 w 646"/>
                <a:gd name="T49" fmla="*/ 525 h 685"/>
                <a:gd name="T50" fmla="*/ 106 w 646"/>
                <a:gd name="T51" fmla="*/ 625 h 685"/>
                <a:gd name="T52" fmla="*/ 118 w 646"/>
                <a:gd name="T53" fmla="*/ 629 h 685"/>
                <a:gd name="T54" fmla="*/ 120 w 646"/>
                <a:gd name="T55" fmla="*/ 629 h 685"/>
                <a:gd name="T56" fmla="*/ 126 w 646"/>
                <a:gd name="T57" fmla="*/ 628 h 685"/>
                <a:gd name="T58" fmla="*/ 168 w 646"/>
                <a:gd name="T59" fmla="*/ 569 h 685"/>
                <a:gd name="T60" fmla="*/ 169 w 646"/>
                <a:gd name="T61" fmla="*/ 569 h 685"/>
                <a:gd name="T62" fmla="*/ 336 w 646"/>
                <a:gd name="T63" fmla="*/ 677 h 685"/>
                <a:gd name="T64" fmla="*/ 345 w 646"/>
                <a:gd name="T65" fmla="*/ 683 h 685"/>
                <a:gd name="T66" fmla="*/ 358 w 646"/>
                <a:gd name="T67" fmla="*/ 685 h 685"/>
                <a:gd name="T68" fmla="*/ 364 w 646"/>
                <a:gd name="T69" fmla="*/ 685 h 685"/>
                <a:gd name="T70" fmla="*/ 375 w 646"/>
                <a:gd name="T71" fmla="*/ 680 h 685"/>
                <a:gd name="T72" fmla="*/ 401 w 646"/>
                <a:gd name="T73" fmla="*/ 656 h 685"/>
                <a:gd name="T74" fmla="*/ 405 w 646"/>
                <a:gd name="T75" fmla="*/ 652 h 685"/>
                <a:gd name="T76" fmla="*/ 410 w 646"/>
                <a:gd name="T77" fmla="*/ 640 h 685"/>
                <a:gd name="T78" fmla="*/ 410 w 646"/>
                <a:gd name="T79" fmla="*/ 634 h 685"/>
                <a:gd name="T80" fmla="*/ 407 w 646"/>
                <a:gd name="T81" fmla="*/ 621 h 685"/>
                <a:gd name="T82" fmla="*/ 401 w 646"/>
                <a:gd name="T83" fmla="*/ 610 h 685"/>
                <a:gd name="T84" fmla="*/ 397 w 646"/>
                <a:gd name="T85" fmla="*/ 609 h 685"/>
                <a:gd name="T86" fmla="*/ 637 w 646"/>
                <a:gd name="T87" fmla="*/ 303 h 685"/>
                <a:gd name="T88" fmla="*/ 643 w 646"/>
                <a:gd name="T89" fmla="*/ 298 h 685"/>
                <a:gd name="T90" fmla="*/ 646 w 646"/>
                <a:gd name="T91" fmla="*/ 290 h 685"/>
                <a:gd name="T92" fmla="*/ 641 w 646"/>
                <a:gd name="T93" fmla="*/ 277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6" h="685">
                  <a:moveTo>
                    <a:pt x="215" y="480"/>
                  </a:moveTo>
                  <a:lnTo>
                    <a:pt x="152" y="420"/>
                  </a:lnTo>
                  <a:lnTo>
                    <a:pt x="355" y="43"/>
                  </a:lnTo>
                  <a:lnTo>
                    <a:pt x="602" y="284"/>
                  </a:lnTo>
                  <a:lnTo>
                    <a:pt x="215" y="480"/>
                  </a:lnTo>
                  <a:close/>
                  <a:moveTo>
                    <a:pt x="358" y="653"/>
                  </a:moveTo>
                  <a:lnTo>
                    <a:pt x="358" y="653"/>
                  </a:lnTo>
                  <a:lnTo>
                    <a:pt x="358" y="653"/>
                  </a:lnTo>
                  <a:lnTo>
                    <a:pt x="356" y="653"/>
                  </a:lnTo>
                  <a:lnTo>
                    <a:pt x="356" y="653"/>
                  </a:lnTo>
                  <a:lnTo>
                    <a:pt x="355" y="652"/>
                  </a:lnTo>
                  <a:lnTo>
                    <a:pt x="190" y="545"/>
                  </a:lnTo>
                  <a:lnTo>
                    <a:pt x="190" y="544"/>
                  </a:lnTo>
                  <a:lnTo>
                    <a:pt x="210" y="525"/>
                  </a:lnTo>
                  <a:lnTo>
                    <a:pt x="210" y="525"/>
                  </a:lnTo>
                  <a:lnTo>
                    <a:pt x="214" y="526"/>
                  </a:lnTo>
                  <a:lnTo>
                    <a:pt x="378" y="634"/>
                  </a:lnTo>
                  <a:lnTo>
                    <a:pt x="358" y="653"/>
                  </a:lnTo>
                  <a:close/>
                  <a:moveTo>
                    <a:pt x="115" y="590"/>
                  </a:moveTo>
                  <a:lnTo>
                    <a:pt x="41" y="517"/>
                  </a:lnTo>
                  <a:lnTo>
                    <a:pt x="85" y="488"/>
                  </a:lnTo>
                  <a:lnTo>
                    <a:pt x="144" y="545"/>
                  </a:lnTo>
                  <a:lnTo>
                    <a:pt x="115" y="590"/>
                  </a:lnTo>
                  <a:close/>
                  <a:moveTo>
                    <a:pt x="131" y="445"/>
                  </a:moveTo>
                  <a:lnTo>
                    <a:pt x="188" y="501"/>
                  </a:lnTo>
                  <a:lnTo>
                    <a:pt x="187" y="503"/>
                  </a:lnTo>
                  <a:lnTo>
                    <a:pt x="187" y="503"/>
                  </a:lnTo>
                  <a:lnTo>
                    <a:pt x="187" y="503"/>
                  </a:lnTo>
                  <a:lnTo>
                    <a:pt x="166" y="522"/>
                  </a:lnTo>
                  <a:lnTo>
                    <a:pt x="166" y="522"/>
                  </a:lnTo>
                  <a:lnTo>
                    <a:pt x="166" y="522"/>
                  </a:lnTo>
                  <a:lnTo>
                    <a:pt x="166" y="523"/>
                  </a:lnTo>
                  <a:lnTo>
                    <a:pt x="109" y="468"/>
                  </a:lnTo>
                  <a:lnTo>
                    <a:pt x="131" y="445"/>
                  </a:lnTo>
                  <a:close/>
                  <a:moveTo>
                    <a:pt x="361" y="5"/>
                  </a:moveTo>
                  <a:lnTo>
                    <a:pt x="361" y="5"/>
                  </a:lnTo>
                  <a:lnTo>
                    <a:pt x="355" y="2"/>
                  </a:lnTo>
                  <a:lnTo>
                    <a:pt x="348" y="0"/>
                  </a:lnTo>
                  <a:lnTo>
                    <a:pt x="348" y="0"/>
                  </a:lnTo>
                  <a:lnTo>
                    <a:pt x="340" y="3"/>
                  </a:lnTo>
                  <a:lnTo>
                    <a:pt x="336" y="10"/>
                  </a:lnTo>
                  <a:lnTo>
                    <a:pt x="118" y="414"/>
                  </a:lnTo>
                  <a:lnTo>
                    <a:pt x="71" y="460"/>
                  </a:lnTo>
                  <a:lnTo>
                    <a:pt x="6" y="501"/>
                  </a:lnTo>
                  <a:lnTo>
                    <a:pt x="6" y="501"/>
                  </a:lnTo>
                  <a:lnTo>
                    <a:pt x="1" y="506"/>
                  </a:lnTo>
                  <a:lnTo>
                    <a:pt x="0" y="512"/>
                  </a:lnTo>
                  <a:lnTo>
                    <a:pt x="0" y="512"/>
                  </a:lnTo>
                  <a:lnTo>
                    <a:pt x="0" y="520"/>
                  </a:lnTo>
                  <a:lnTo>
                    <a:pt x="4" y="525"/>
                  </a:lnTo>
                  <a:lnTo>
                    <a:pt x="106" y="625"/>
                  </a:lnTo>
                  <a:lnTo>
                    <a:pt x="106" y="625"/>
                  </a:lnTo>
                  <a:lnTo>
                    <a:pt x="112" y="628"/>
                  </a:lnTo>
                  <a:lnTo>
                    <a:pt x="118" y="629"/>
                  </a:lnTo>
                  <a:lnTo>
                    <a:pt x="118" y="629"/>
                  </a:lnTo>
                  <a:lnTo>
                    <a:pt x="120" y="629"/>
                  </a:lnTo>
                  <a:lnTo>
                    <a:pt x="120" y="629"/>
                  </a:lnTo>
                  <a:lnTo>
                    <a:pt x="126" y="628"/>
                  </a:lnTo>
                  <a:lnTo>
                    <a:pt x="131" y="623"/>
                  </a:lnTo>
                  <a:lnTo>
                    <a:pt x="168" y="569"/>
                  </a:lnTo>
                  <a:lnTo>
                    <a:pt x="168" y="569"/>
                  </a:lnTo>
                  <a:lnTo>
                    <a:pt x="169" y="569"/>
                  </a:lnTo>
                  <a:lnTo>
                    <a:pt x="336" y="677"/>
                  </a:lnTo>
                  <a:lnTo>
                    <a:pt x="336" y="677"/>
                  </a:lnTo>
                  <a:lnTo>
                    <a:pt x="340" y="680"/>
                  </a:lnTo>
                  <a:lnTo>
                    <a:pt x="345" y="683"/>
                  </a:lnTo>
                  <a:lnTo>
                    <a:pt x="351" y="685"/>
                  </a:lnTo>
                  <a:lnTo>
                    <a:pt x="358" y="685"/>
                  </a:lnTo>
                  <a:lnTo>
                    <a:pt x="358" y="685"/>
                  </a:lnTo>
                  <a:lnTo>
                    <a:pt x="364" y="685"/>
                  </a:lnTo>
                  <a:lnTo>
                    <a:pt x="370" y="683"/>
                  </a:lnTo>
                  <a:lnTo>
                    <a:pt x="375" y="680"/>
                  </a:lnTo>
                  <a:lnTo>
                    <a:pt x="380" y="675"/>
                  </a:lnTo>
                  <a:lnTo>
                    <a:pt x="401" y="656"/>
                  </a:lnTo>
                  <a:lnTo>
                    <a:pt x="401" y="656"/>
                  </a:lnTo>
                  <a:lnTo>
                    <a:pt x="405" y="652"/>
                  </a:lnTo>
                  <a:lnTo>
                    <a:pt x="407" y="645"/>
                  </a:lnTo>
                  <a:lnTo>
                    <a:pt x="410" y="640"/>
                  </a:lnTo>
                  <a:lnTo>
                    <a:pt x="410" y="634"/>
                  </a:lnTo>
                  <a:lnTo>
                    <a:pt x="410" y="634"/>
                  </a:lnTo>
                  <a:lnTo>
                    <a:pt x="410" y="628"/>
                  </a:lnTo>
                  <a:lnTo>
                    <a:pt x="407" y="621"/>
                  </a:lnTo>
                  <a:lnTo>
                    <a:pt x="405" y="615"/>
                  </a:lnTo>
                  <a:lnTo>
                    <a:pt x="401" y="610"/>
                  </a:lnTo>
                  <a:lnTo>
                    <a:pt x="401" y="610"/>
                  </a:lnTo>
                  <a:lnTo>
                    <a:pt x="397" y="609"/>
                  </a:lnTo>
                  <a:lnTo>
                    <a:pt x="237" y="506"/>
                  </a:lnTo>
                  <a:lnTo>
                    <a:pt x="637" y="303"/>
                  </a:lnTo>
                  <a:lnTo>
                    <a:pt x="637" y="303"/>
                  </a:lnTo>
                  <a:lnTo>
                    <a:pt x="643" y="298"/>
                  </a:lnTo>
                  <a:lnTo>
                    <a:pt x="646" y="290"/>
                  </a:lnTo>
                  <a:lnTo>
                    <a:pt x="646" y="290"/>
                  </a:lnTo>
                  <a:lnTo>
                    <a:pt x="645" y="284"/>
                  </a:lnTo>
                  <a:lnTo>
                    <a:pt x="641" y="277"/>
                  </a:lnTo>
                  <a:lnTo>
                    <a:pt x="361" y="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sp>
          <p:nvSpPr>
            <p:cNvPr id="26" name="Freeform 179"/>
            <p:cNvSpPr>
              <a:spLocks/>
            </p:cNvSpPr>
            <p:nvPr/>
          </p:nvSpPr>
          <p:spPr bwMode="auto">
            <a:xfrm>
              <a:off x="2766230" y="3257668"/>
              <a:ext cx="149999" cy="145555"/>
            </a:xfrm>
            <a:custGeom>
              <a:avLst/>
              <a:gdLst>
                <a:gd name="T0" fmla="*/ 198 w 269"/>
                <a:gd name="T1" fmla="*/ 70 h 263"/>
                <a:gd name="T2" fmla="*/ 198 w 269"/>
                <a:gd name="T3" fmla="*/ 70 h 263"/>
                <a:gd name="T4" fmla="*/ 179 w 269"/>
                <a:gd name="T5" fmla="*/ 54 h 263"/>
                <a:gd name="T6" fmla="*/ 158 w 269"/>
                <a:gd name="T7" fmla="*/ 40 h 263"/>
                <a:gd name="T8" fmla="*/ 136 w 269"/>
                <a:gd name="T9" fmla="*/ 27 h 263"/>
                <a:gd name="T10" fmla="*/ 114 w 269"/>
                <a:gd name="T11" fmla="*/ 18 h 263"/>
                <a:gd name="T12" fmla="*/ 90 w 269"/>
                <a:gd name="T13" fmla="*/ 10 h 263"/>
                <a:gd name="T14" fmla="*/ 66 w 269"/>
                <a:gd name="T15" fmla="*/ 3 h 263"/>
                <a:gd name="T16" fmla="*/ 41 w 269"/>
                <a:gd name="T17" fmla="*/ 2 h 263"/>
                <a:gd name="T18" fmla="*/ 15 w 269"/>
                <a:gd name="T19" fmla="*/ 0 h 263"/>
                <a:gd name="T20" fmla="*/ 15 w 269"/>
                <a:gd name="T21" fmla="*/ 0 h 263"/>
                <a:gd name="T22" fmla="*/ 9 w 269"/>
                <a:gd name="T23" fmla="*/ 2 h 263"/>
                <a:gd name="T24" fmla="*/ 3 w 269"/>
                <a:gd name="T25" fmla="*/ 5 h 263"/>
                <a:gd name="T26" fmla="*/ 0 w 269"/>
                <a:gd name="T27" fmla="*/ 11 h 263"/>
                <a:gd name="T28" fmla="*/ 0 w 269"/>
                <a:gd name="T29" fmla="*/ 18 h 263"/>
                <a:gd name="T30" fmla="*/ 0 w 269"/>
                <a:gd name="T31" fmla="*/ 18 h 263"/>
                <a:gd name="T32" fmla="*/ 1 w 269"/>
                <a:gd name="T33" fmla="*/ 24 h 263"/>
                <a:gd name="T34" fmla="*/ 4 w 269"/>
                <a:gd name="T35" fmla="*/ 29 h 263"/>
                <a:gd name="T36" fmla="*/ 9 w 269"/>
                <a:gd name="T37" fmla="*/ 32 h 263"/>
                <a:gd name="T38" fmla="*/ 15 w 269"/>
                <a:gd name="T39" fmla="*/ 32 h 263"/>
                <a:gd name="T40" fmla="*/ 15 w 269"/>
                <a:gd name="T41" fmla="*/ 32 h 263"/>
                <a:gd name="T42" fmla="*/ 38 w 269"/>
                <a:gd name="T43" fmla="*/ 33 h 263"/>
                <a:gd name="T44" fmla="*/ 60 w 269"/>
                <a:gd name="T45" fmla="*/ 35 h 263"/>
                <a:gd name="T46" fmla="*/ 82 w 269"/>
                <a:gd name="T47" fmla="*/ 40 h 263"/>
                <a:gd name="T48" fmla="*/ 101 w 269"/>
                <a:gd name="T49" fmla="*/ 46 h 263"/>
                <a:gd name="T50" fmla="*/ 122 w 269"/>
                <a:gd name="T51" fmla="*/ 56 h 263"/>
                <a:gd name="T52" fmla="*/ 141 w 269"/>
                <a:gd name="T53" fmla="*/ 65 h 263"/>
                <a:gd name="T54" fmla="*/ 158 w 269"/>
                <a:gd name="T55" fmla="*/ 78 h 263"/>
                <a:gd name="T56" fmla="*/ 174 w 269"/>
                <a:gd name="T57" fmla="*/ 92 h 263"/>
                <a:gd name="T58" fmla="*/ 174 w 269"/>
                <a:gd name="T59" fmla="*/ 92 h 263"/>
                <a:gd name="T60" fmla="*/ 188 w 269"/>
                <a:gd name="T61" fmla="*/ 110 h 263"/>
                <a:gd name="T62" fmla="*/ 202 w 269"/>
                <a:gd name="T63" fmla="*/ 125 h 263"/>
                <a:gd name="T64" fmla="*/ 214 w 269"/>
                <a:gd name="T65" fmla="*/ 144 h 263"/>
                <a:gd name="T66" fmla="*/ 221 w 269"/>
                <a:gd name="T67" fmla="*/ 163 h 263"/>
                <a:gd name="T68" fmla="*/ 229 w 269"/>
                <a:gd name="T69" fmla="*/ 182 h 263"/>
                <a:gd name="T70" fmla="*/ 234 w 269"/>
                <a:gd name="T71" fmla="*/ 205 h 263"/>
                <a:gd name="T72" fmla="*/ 236 w 269"/>
                <a:gd name="T73" fmla="*/ 225 h 263"/>
                <a:gd name="T74" fmla="*/ 236 w 269"/>
                <a:gd name="T75" fmla="*/ 247 h 263"/>
                <a:gd name="T76" fmla="*/ 236 w 269"/>
                <a:gd name="T77" fmla="*/ 247 h 263"/>
                <a:gd name="T78" fmla="*/ 237 w 269"/>
                <a:gd name="T79" fmla="*/ 252 h 263"/>
                <a:gd name="T80" fmla="*/ 240 w 269"/>
                <a:gd name="T81" fmla="*/ 259 h 263"/>
                <a:gd name="T82" fmla="*/ 245 w 269"/>
                <a:gd name="T83" fmla="*/ 262 h 263"/>
                <a:gd name="T84" fmla="*/ 252 w 269"/>
                <a:gd name="T85" fmla="*/ 263 h 263"/>
                <a:gd name="T86" fmla="*/ 252 w 269"/>
                <a:gd name="T87" fmla="*/ 263 h 263"/>
                <a:gd name="T88" fmla="*/ 253 w 269"/>
                <a:gd name="T89" fmla="*/ 263 h 263"/>
                <a:gd name="T90" fmla="*/ 253 w 269"/>
                <a:gd name="T91" fmla="*/ 263 h 263"/>
                <a:gd name="T92" fmla="*/ 259 w 269"/>
                <a:gd name="T93" fmla="*/ 262 h 263"/>
                <a:gd name="T94" fmla="*/ 264 w 269"/>
                <a:gd name="T95" fmla="*/ 259 h 263"/>
                <a:gd name="T96" fmla="*/ 267 w 269"/>
                <a:gd name="T97" fmla="*/ 254 h 263"/>
                <a:gd name="T98" fmla="*/ 269 w 269"/>
                <a:gd name="T99" fmla="*/ 247 h 263"/>
                <a:gd name="T100" fmla="*/ 269 w 269"/>
                <a:gd name="T101" fmla="*/ 247 h 263"/>
                <a:gd name="T102" fmla="*/ 269 w 269"/>
                <a:gd name="T103" fmla="*/ 222 h 263"/>
                <a:gd name="T104" fmla="*/ 266 w 269"/>
                <a:gd name="T105" fmla="*/ 198 h 263"/>
                <a:gd name="T106" fmla="*/ 259 w 269"/>
                <a:gd name="T107" fmla="*/ 175 h 263"/>
                <a:gd name="T108" fmla="*/ 252 w 269"/>
                <a:gd name="T109" fmla="*/ 152 h 263"/>
                <a:gd name="T110" fmla="*/ 242 w 269"/>
                <a:gd name="T111" fmla="*/ 130 h 263"/>
                <a:gd name="T112" fmla="*/ 229 w 269"/>
                <a:gd name="T113" fmla="*/ 108 h 263"/>
                <a:gd name="T114" fmla="*/ 214 w 269"/>
                <a:gd name="T115" fmla="*/ 89 h 263"/>
                <a:gd name="T116" fmla="*/ 198 w 269"/>
                <a:gd name="T117" fmla="*/ 7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63">
                  <a:moveTo>
                    <a:pt x="198" y="70"/>
                  </a:moveTo>
                  <a:lnTo>
                    <a:pt x="198" y="70"/>
                  </a:lnTo>
                  <a:lnTo>
                    <a:pt x="179" y="54"/>
                  </a:lnTo>
                  <a:lnTo>
                    <a:pt x="158" y="40"/>
                  </a:lnTo>
                  <a:lnTo>
                    <a:pt x="136" y="27"/>
                  </a:lnTo>
                  <a:lnTo>
                    <a:pt x="114" y="18"/>
                  </a:lnTo>
                  <a:lnTo>
                    <a:pt x="90" y="10"/>
                  </a:lnTo>
                  <a:lnTo>
                    <a:pt x="66" y="3"/>
                  </a:lnTo>
                  <a:lnTo>
                    <a:pt x="41" y="2"/>
                  </a:lnTo>
                  <a:lnTo>
                    <a:pt x="15" y="0"/>
                  </a:lnTo>
                  <a:lnTo>
                    <a:pt x="15" y="0"/>
                  </a:lnTo>
                  <a:lnTo>
                    <a:pt x="9" y="2"/>
                  </a:lnTo>
                  <a:lnTo>
                    <a:pt x="3" y="5"/>
                  </a:lnTo>
                  <a:lnTo>
                    <a:pt x="0" y="11"/>
                  </a:lnTo>
                  <a:lnTo>
                    <a:pt x="0" y="18"/>
                  </a:lnTo>
                  <a:lnTo>
                    <a:pt x="0" y="18"/>
                  </a:lnTo>
                  <a:lnTo>
                    <a:pt x="1" y="24"/>
                  </a:lnTo>
                  <a:lnTo>
                    <a:pt x="4" y="29"/>
                  </a:lnTo>
                  <a:lnTo>
                    <a:pt x="9" y="32"/>
                  </a:lnTo>
                  <a:lnTo>
                    <a:pt x="15" y="32"/>
                  </a:lnTo>
                  <a:lnTo>
                    <a:pt x="15" y="32"/>
                  </a:lnTo>
                  <a:lnTo>
                    <a:pt x="38" y="33"/>
                  </a:lnTo>
                  <a:lnTo>
                    <a:pt x="60" y="35"/>
                  </a:lnTo>
                  <a:lnTo>
                    <a:pt x="82" y="40"/>
                  </a:lnTo>
                  <a:lnTo>
                    <a:pt x="101" y="46"/>
                  </a:lnTo>
                  <a:lnTo>
                    <a:pt x="122" y="56"/>
                  </a:lnTo>
                  <a:lnTo>
                    <a:pt x="141" y="65"/>
                  </a:lnTo>
                  <a:lnTo>
                    <a:pt x="158" y="78"/>
                  </a:lnTo>
                  <a:lnTo>
                    <a:pt x="174" y="92"/>
                  </a:lnTo>
                  <a:lnTo>
                    <a:pt x="174" y="92"/>
                  </a:lnTo>
                  <a:lnTo>
                    <a:pt x="188" y="110"/>
                  </a:lnTo>
                  <a:lnTo>
                    <a:pt x="202" y="125"/>
                  </a:lnTo>
                  <a:lnTo>
                    <a:pt x="214" y="144"/>
                  </a:lnTo>
                  <a:lnTo>
                    <a:pt x="221" y="163"/>
                  </a:lnTo>
                  <a:lnTo>
                    <a:pt x="229" y="182"/>
                  </a:lnTo>
                  <a:lnTo>
                    <a:pt x="234" y="205"/>
                  </a:lnTo>
                  <a:lnTo>
                    <a:pt x="236" y="225"/>
                  </a:lnTo>
                  <a:lnTo>
                    <a:pt x="236" y="247"/>
                  </a:lnTo>
                  <a:lnTo>
                    <a:pt x="236" y="247"/>
                  </a:lnTo>
                  <a:lnTo>
                    <a:pt x="237" y="252"/>
                  </a:lnTo>
                  <a:lnTo>
                    <a:pt x="240" y="259"/>
                  </a:lnTo>
                  <a:lnTo>
                    <a:pt x="245" y="262"/>
                  </a:lnTo>
                  <a:lnTo>
                    <a:pt x="252" y="263"/>
                  </a:lnTo>
                  <a:lnTo>
                    <a:pt x="252" y="263"/>
                  </a:lnTo>
                  <a:lnTo>
                    <a:pt x="253" y="263"/>
                  </a:lnTo>
                  <a:lnTo>
                    <a:pt x="253" y="263"/>
                  </a:lnTo>
                  <a:lnTo>
                    <a:pt x="259" y="262"/>
                  </a:lnTo>
                  <a:lnTo>
                    <a:pt x="264" y="259"/>
                  </a:lnTo>
                  <a:lnTo>
                    <a:pt x="267" y="254"/>
                  </a:lnTo>
                  <a:lnTo>
                    <a:pt x="269" y="247"/>
                  </a:lnTo>
                  <a:lnTo>
                    <a:pt x="269" y="247"/>
                  </a:lnTo>
                  <a:lnTo>
                    <a:pt x="269" y="222"/>
                  </a:lnTo>
                  <a:lnTo>
                    <a:pt x="266" y="198"/>
                  </a:lnTo>
                  <a:lnTo>
                    <a:pt x="259" y="175"/>
                  </a:lnTo>
                  <a:lnTo>
                    <a:pt x="252" y="152"/>
                  </a:lnTo>
                  <a:lnTo>
                    <a:pt x="242" y="130"/>
                  </a:lnTo>
                  <a:lnTo>
                    <a:pt x="229" y="108"/>
                  </a:lnTo>
                  <a:lnTo>
                    <a:pt x="214" y="89"/>
                  </a:lnTo>
                  <a:lnTo>
                    <a:pt x="198" y="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sp>
          <p:nvSpPr>
            <p:cNvPr id="27" name="Freeform 180"/>
            <p:cNvSpPr>
              <a:spLocks/>
            </p:cNvSpPr>
            <p:nvPr/>
          </p:nvSpPr>
          <p:spPr bwMode="auto">
            <a:xfrm>
              <a:off x="2766230" y="3257668"/>
              <a:ext cx="149999" cy="145555"/>
            </a:xfrm>
            <a:custGeom>
              <a:avLst/>
              <a:gdLst>
                <a:gd name="T0" fmla="*/ 198 w 269"/>
                <a:gd name="T1" fmla="*/ 70 h 263"/>
                <a:gd name="T2" fmla="*/ 198 w 269"/>
                <a:gd name="T3" fmla="*/ 70 h 263"/>
                <a:gd name="T4" fmla="*/ 179 w 269"/>
                <a:gd name="T5" fmla="*/ 54 h 263"/>
                <a:gd name="T6" fmla="*/ 158 w 269"/>
                <a:gd name="T7" fmla="*/ 40 h 263"/>
                <a:gd name="T8" fmla="*/ 136 w 269"/>
                <a:gd name="T9" fmla="*/ 27 h 263"/>
                <a:gd name="T10" fmla="*/ 114 w 269"/>
                <a:gd name="T11" fmla="*/ 18 h 263"/>
                <a:gd name="T12" fmla="*/ 90 w 269"/>
                <a:gd name="T13" fmla="*/ 10 h 263"/>
                <a:gd name="T14" fmla="*/ 66 w 269"/>
                <a:gd name="T15" fmla="*/ 3 h 263"/>
                <a:gd name="T16" fmla="*/ 41 w 269"/>
                <a:gd name="T17" fmla="*/ 2 h 263"/>
                <a:gd name="T18" fmla="*/ 15 w 269"/>
                <a:gd name="T19" fmla="*/ 0 h 263"/>
                <a:gd name="T20" fmla="*/ 15 w 269"/>
                <a:gd name="T21" fmla="*/ 0 h 263"/>
                <a:gd name="T22" fmla="*/ 9 w 269"/>
                <a:gd name="T23" fmla="*/ 2 h 263"/>
                <a:gd name="T24" fmla="*/ 3 w 269"/>
                <a:gd name="T25" fmla="*/ 5 h 263"/>
                <a:gd name="T26" fmla="*/ 0 w 269"/>
                <a:gd name="T27" fmla="*/ 11 h 263"/>
                <a:gd name="T28" fmla="*/ 0 w 269"/>
                <a:gd name="T29" fmla="*/ 18 h 263"/>
                <a:gd name="T30" fmla="*/ 0 w 269"/>
                <a:gd name="T31" fmla="*/ 18 h 263"/>
                <a:gd name="T32" fmla="*/ 1 w 269"/>
                <a:gd name="T33" fmla="*/ 24 h 263"/>
                <a:gd name="T34" fmla="*/ 4 w 269"/>
                <a:gd name="T35" fmla="*/ 29 h 263"/>
                <a:gd name="T36" fmla="*/ 9 w 269"/>
                <a:gd name="T37" fmla="*/ 32 h 263"/>
                <a:gd name="T38" fmla="*/ 15 w 269"/>
                <a:gd name="T39" fmla="*/ 32 h 263"/>
                <a:gd name="T40" fmla="*/ 15 w 269"/>
                <a:gd name="T41" fmla="*/ 32 h 263"/>
                <a:gd name="T42" fmla="*/ 38 w 269"/>
                <a:gd name="T43" fmla="*/ 33 h 263"/>
                <a:gd name="T44" fmla="*/ 60 w 269"/>
                <a:gd name="T45" fmla="*/ 35 h 263"/>
                <a:gd name="T46" fmla="*/ 82 w 269"/>
                <a:gd name="T47" fmla="*/ 40 h 263"/>
                <a:gd name="T48" fmla="*/ 101 w 269"/>
                <a:gd name="T49" fmla="*/ 46 h 263"/>
                <a:gd name="T50" fmla="*/ 122 w 269"/>
                <a:gd name="T51" fmla="*/ 56 h 263"/>
                <a:gd name="T52" fmla="*/ 141 w 269"/>
                <a:gd name="T53" fmla="*/ 65 h 263"/>
                <a:gd name="T54" fmla="*/ 158 w 269"/>
                <a:gd name="T55" fmla="*/ 78 h 263"/>
                <a:gd name="T56" fmla="*/ 174 w 269"/>
                <a:gd name="T57" fmla="*/ 92 h 263"/>
                <a:gd name="T58" fmla="*/ 174 w 269"/>
                <a:gd name="T59" fmla="*/ 92 h 263"/>
                <a:gd name="T60" fmla="*/ 188 w 269"/>
                <a:gd name="T61" fmla="*/ 110 h 263"/>
                <a:gd name="T62" fmla="*/ 202 w 269"/>
                <a:gd name="T63" fmla="*/ 125 h 263"/>
                <a:gd name="T64" fmla="*/ 214 w 269"/>
                <a:gd name="T65" fmla="*/ 144 h 263"/>
                <a:gd name="T66" fmla="*/ 221 w 269"/>
                <a:gd name="T67" fmla="*/ 163 h 263"/>
                <a:gd name="T68" fmla="*/ 229 w 269"/>
                <a:gd name="T69" fmla="*/ 182 h 263"/>
                <a:gd name="T70" fmla="*/ 234 w 269"/>
                <a:gd name="T71" fmla="*/ 205 h 263"/>
                <a:gd name="T72" fmla="*/ 236 w 269"/>
                <a:gd name="T73" fmla="*/ 225 h 263"/>
                <a:gd name="T74" fmla="*/ 236 w 269"/>
                <a:gd name="T75" fmla="*/ 247 h 263"/>
                <a:gd name="T76" fmla="*/ 236 w 269"/>
                <a:gd name="T77" fmla="*/ 247 h 263"/>
                <a:gd name="T78" fmla="*/ 237 w 269"/>
                <a:gd name="T79" fmla="*/ 252 h 263"/>
                <a:gd name="T80" fmla="*/ 240 w 269"/>
                <a:gd name="T81" fmla="*/ 259 h 263"/>
                <a:gd name="T82" fmla="*/ 245 w 269"/>
                <a:gd name="T83" fmla="*/ 262 h 263"/>
                <a:gd name="T84" fmla="*/ 252 w 269"/>
                <a:gd name="T85" fmla="*/ 263 h 263"/>
                <a:gd name="T86" fmla="*/ 252 w 269"/>
                <a:gd name="T87" fmla="*/ 263 h 263"/>
                <a:gd name="T88" fmla="*/ 253 w 269"/>
                <a:gd name="T89" fmla="*/ 263 h 263"/>
                <a:gd name="T90" fmla="*/ 253 w 269"/>
                <a:gd name="T91" fmla="*/ 263 h 263"/>
                <a:gd name="T92" fmla="*/ 259 w 269"/>
                <a:gd name="T93" fmla="*/ 262 h 263"/>
                <a:gd name="T94" fmla="*/ 264 w 269"/>
                <a:gd name="T95" fmla="*/ 259 h 263"/>
                <a:gd name="T96" fmla="*/ 267 w 269"/>
                <a:gd name="T97" fmla="*/ 254 h 263"/>
                <a:gd name="T98" fmla="*/ 269 w 269"/>
                <a:gd name="T99" fmla="*/ 247 h 263"/>
                <a:gd name="T100" fmla="*/ 269 w 269"/>
                <a:gd name="T101" fmla="*/ 247 h 263"/>
                <a:gd name="T102" fmla="*/ 269 w 269"/>
                <a:gd name="T103" fmla="*/ 222 h 263"/>
                <a:gd name="T104" fmla="*/ 266 w 269"/>
                <a:gd name="T105" fmla="*/ 198 h 263"/>
                <a:gd name="T106" fmla="*/ 259 w 269"/>
                <a:gd name="T107" fmla="*/ 175 h 263"/>
                <a:gd name="T108" fmla="*/ 252 w 269"/>
                <a:gd name="T109" fmla="*/ 152 h 263"/>
                <a:gd name="T110" fmla="*/ 242 w 269"/>
                <a:gd name="T111" fmla="*/ 130 h 263"/>
                <a:gd name="T112" fmla="*/ 229 w 269"/>
                <a:gd name="T113" fmla="*/ 108 h 263"/>
                <a:gd name="T114" fmla="*/ 214 w 269"/>
                <a:gd name="T115" fmla="*/ 89 h 263"/>
                <a:gd name="T116" fmla="*/ 198 w 269"/>
                <a:gd name="T117" fmla="*/ 7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63">
                  <a:moveTo>
                    <a:pt x="198" y="70"/>
                  </a:moveTo>
                  <a:lnTo>
                    <a:pt x="198" y="70"/>
                  </a:lnTo>
                  <a:lnTo>
                    <a:pt x="179" y="54"/>
                  </a:lnTo>
                  <a:lnTo>
                    <a:pt x="158" y="40"/>
                  </a:lnTo>
                  <a:lnTo>
                    <a:pt x="136" y="27"/>
                  </a:lnTo>
                  <a:lnTo>
                    <a:pt x="114" y="18"/>
                  </a:lnTo>
                  <a:lnTo>
                    <a:pt x="90" y="10"/>
                  </a:lnTo>
                  <a:lnTo>
                    <a:pt x="66" y="3"/>
                  </a:lnTo>
                  <a:lnTo>
                    <a:pt x="41" y="2"/>
                  </a:lnTo>
                  <a:lnTo>
                    <a:pt x="15" y="0"/>
                  </a:lnTo>
                  <a:lnTo>
                    <a:pt x="15" y="0"/>
                  </a:lnTo>
                  <a:lnTo>
                    <a:pt x="9" y="2"/>
                  </a:lnTo>
                  <a:lnTo>
                    <a:pt x="3" y="5"/>
                  </a:lnTo>
                  <a:lnTo>
                    <a:pt x="0" y="11"/>
                  </a:lnTo>
                  <a:lnTo>
                    <a:pt x="0" y="18"/>
                  </a:lnTo>
                  <a:lnTo>
                    <a:pt x="0" y="18"/>
                  </a:lnTo>
                  <a:lnTo>
                    <a:pt x="1" y="24"/>
                  </a:lnTo>
                  <a:lnTo>
                    <a:pt x="4" y="29"/>
                  </a:lnTo>
                  <a:lnTo>
                    <a:pt x="9" y="32"/>
                  </a:lnTo>
                  <a:lnTo>
                    <a:pt x="15" y="32"/>
                  </a:lnTo>
                  <a:lnTo>
                    <a:pt x="15" y="32"/>
                  </a:lnTo>
                  <a:lnTo>
                    <a:pt x="38" y="33"/>
                  </a:lnTo>
                  <a:lnTo>
                    <a:pt x="60" y="35"/>
                  </a:lnTo>
                  <a:lnTo>
                    <a:pt x="82" y="40"/>
                  </a:lnTo>
                  <a:lnTo>
                    <a:pt x="101" y="46"/>
                  </a:lnTo>
                  <a:lnTo>
                    <a:pt x="122" y="56"/>
                  </a:lnTo>
                  <a:lnTo>
                    <a:pt x="141" y="65"/>
                  </a:lnTo>
                  <a:lnTo>
                    <a:pt x="158" y="78"/>
                  </a:lnTo>
                  <a:lnTo>
                    <a:pt x="174" y="92"/>
                  </a:lnTo>
                  <a:lnTo>
                    <a:pt x="174" y="92"/>
                  </a:lnTo>
                  <a:lnTo>
                    <a:pt x="188" y="110"/>
                  </a:lnTo>
                  <a:lnTo>
                    <a:pt x="202" y="125"/>
                  </a:lnTo>
                  <a:lnTo>
                    <a:pt x="214" y="144"/>
                  </a:lnTo>
                  <a:lnTo>
                    <a:pt x="221" y="163"/>
                  </a:lnTo>
                  <a:lnTo>
                    <a:pt x="229" y="182"/>
                  </a:lnTo>
                  <a:lnTo>
                    <a:pt x="234" y="205"/>
                  </a:lnTo>
                  <a:lnTo>
                    <a:pt x="236" y="225"/>
                  </a:lnTo>
                  <a:lnTo>
                    <a:pt x="236" y="247"/>
                  </a:lnTo>
                  <a:lnTo>
                    <a:pt x="236" y="247"/>
                  </a:lnTo>
                  <a:lnTo>
                    <a:pt x="237" y="252"/>
                  </a:lnTo>
                  <a:lnTo>
                    <a:pt x="240" y="259"/>
                  </a:lnTo>
                  <a:lnTo>
                    <a:pt x="245" y="262"/>
                  </a:lnTo>
                  <a:lnTo>
                    <a:pt x="252" y="263"/>
                  </a:lnTo>
                  <a:lnTo>
                    <a:pt x="252" y="263"/>
                  </a:lnTo>
                  <a:lnTo>
                    <a:pt x="253" y="263"/>
                  </a:lnTo>
                  <a:lnTo>
                    <a:pt x="253" y="263"/>
                  </a:lnTo>
                  <a:lnTo>
                    <a:pt x="259" y="262"/>
                  </a:lnTo>
                  <a:lnTo>
                    <a:pt x="264" y="259"/>
                  </a:lnTo>
                  <a:lnTo>
                    <a:pt x="267" y="254"/>
                  </a:lnTo>
                  <a:lnTo>
                    <a:pt x="269" y="247"/>
                  </a:lnTo>
                  <a:lnTo>
                    <a:pt x="269" y="247"/>
                  </a:lnTo>
                  <a:lnTo>
                    <a:pt x="269" y="222"/>
                  </a:lnTo>
                  <a:lnTo>
                    <a:pt x="266" y="198"/>
                  </a:lnTo>
                  <a:lnTo>
                    <a:pt x="259" y="175"/>
                  </a:lnTo>
                  <a:lnTo>
                    <a:pt x="252" y="152"/>
                  </a:lnTo>
                  <a:lnTo>
                    <a:pt x="242" y="130"/>
                  </a:lnTo>
                  <a:lnTo>
                    <a:pt x="229" y="108"/>
                  </a:lnTo>
                  <a:lnTo>
                    <a:pt x="214" y="89"/>
                  </a:lnTo>
                  <a:lnTo>
                    <a:pt x="198" y="7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sp>
          <p:nvSpPr>
            <p:cNvPr id="28" name="Freeform 181"/>
            <p:cNvSpPr>
              <a:spLocks/>
            </p:cNvSpPr>
            <p:nvPr/>
          </p:nvSpPr>
          <p:spPr bwMode="auto">
            <a:xfrm>
              <a:off x="2776230" y="3309890"/>
              <a:ext cx="86666" cy="83333"/>
            </a:xfrm>
            <a:custGeom>
              <a:avLst/>
              <a:gdLst>
                <a:gd name="T0" fmla="*/ 138 w 155"/>
                <a:gd name="T1" fmla="*/ 151 h 151"/>
                <a:gd name="T2" fmla="*/ 138 w 155"/>
                <a:gd name="T3" fmla="*/ 151 h 151"/>
                <a:gd name="T4" fmla="*/ 139 w 155"/>
                <a:gd name="T5" fmla="*/ 151 h 151"/>
                <a:gd name="T6" fmla="*/ 139 w 155"/>
                <a:gd name="T7" fmla="*/ 151 h 151"/>
                <a:gd name="T8" fmla="*/ 144 w 155"/>
                <a:gd name="T9" fmla="*/ 149 h 151"/>
                <a:gd name="T10" fmla="*/ 151 w 155"/>
                <a:gd name="T11" fmla="*/ 146 h 151"/>
                <a:gd name="T12" fmla="*/ 154 w 155"/>
                <a:gd name="T13" fmla="*/ 141 h 151"/>
                <a:gd name="T14" fmla="*/ 155 w 155"/>
                <a:gd name="T15" fmla="*/ 135 h 151"/>
                <a:gd name="T16" fmla="*/ 155 w 155"/>
                <a:gd name="T17" fmla="*/ 135 h 151"/>
                <a:gd name="T18" fmla="*/ 155 w 155"/>
                <a:gd name="T19" fmla="*/ 122 h 151"/>
                <a:gd name="T20" fmla="*/ 154 w 155"/>
                <a:gd name="T21" fmla="*/ 108 h 151"/>
                <a:gd name="T22" fmla="*/ 151 w 155"/>
                <a:gd name="T23" fmla="*/ 95 h 151"/>
                <a:gd name="T24" fmla="*/ 147 w 155"/>
                <a:gd name="T25" fmla="*/ 83 h 151"/>
                <a:gd name="T26" fmla="*/ 141 w 155"/>
                <a:gd name="T27" fmla="*/ 70 h 151"/>
                <a:gd name="T28" fmla="*/ 135 w 155"/>
                <a:gd name="T29" fmla="*/ 57 h 151"/>
                <a:gd name="T30" fmla="*/ 127 w 155"/>
                <a:gd name="T31" fmla="*/ 48 h 151"/>
                <a:gd name="T32" fmla="*/ 117 w 155"/>
                <a:gd name="T33" fmla="*/ 37 h 151"/>
                <a:gd name="T34" fmla="*/ 117 w 155"/>
                <a:gd name="T35" fmla="*/ 37 h 151"/>
                <a:gd name="T36" fmla="*/ 106 w 155"/>
                <a:gd name="T37" fmla="*/ 27 h 151"/>
                <a:gd name="T38" fmla="*/ 95 w 155"/>
                <a:gd name="T39" fmla="*/ 19 h 151"/>
                <a:gd name="T40" fmla="*/ 82 w 155"/>
                <a:gd name="T41" fmla="*/ 13 h 151"/>
                <a:gd name="T42" fmla="*/ 70 w 155"/>
                <a:gd name="T43" fmla="*/ 8 h 151"/>
                <a:gd name="T44" fmla="*/ 57 w 155"/>
                <a:gd name="T45" fmla="*/ 3 h 151"/>
                <a:gd name="T46" fmla="*/ 43 w 155"/>
                <a:gd name="T47" fmla="*/ 0 h 151"/>
                <a:gd name="T48" fmla="*/ 30 w 155"/>
                <a:gd name="T49" fmla="*/ 0 h 151"/>
                <a:gd name="T50" fmla="*/ 16 w 155"/>
                <a:gd name="T51" fmla="*/ 0 h 151"/>
                <a:gd name="T52" fmla="*/ 16 w 155"/>
                <a:gd name="T53" fmla="*/ 0 h 151"/>
                <a:gd name="T54" fmla="*/ 10 w 155"/>
                <a:gd name="T55" fmla="*/ 2 h 151"/>
                <a:gd name="T56" fmla="*/ 5 w 155"/>
                <a:gd name="T57" fmla="*/ 5 h 151"/>
                <a:gd name="T58" fmla="*/ 2 w 155"/>
                <a:gd name="T59" fmla="*/ 10 h 151"/>
                <a:gd name="T60" fmla="*/ 0 w 155"/>
                <a:gd name="T61" fmla="*/ 16 h 151"/>
                <a:gd name="T62" fmla="*/ 0 w 155"/>
                <a:gd name="T63" fmla="*/ 16 h 151"/>
                <a:gd name="T64" fmla="*/ 2 w 155"/>
                <a:gd name="T65" fmla="*/ 22 h 151"/>
                <a:gd name="T66" fmla="*/ 6 w 155"/>
                <a:gd name="T67" fmla="*/ 27 h 151"/>
                <a:gd name="T68" fmla="*/ 11 w 155"/>
                <a:gd name="T69" fmla="*/ 30 h 151"/>
                <a:gd name="T70" fmla="*/ 17 w 155"/>
                <a:gd name="T71" fmla="*/ 32 h 151"/>
                <a:gd name="T72" fmla="*/ 17 w 155"/>
                <a:gd name="T73" fmla="*/ 32 h 151"/>
                <a:gd name="T74" fmla="*/ 29 w 155"/>
                <a:gd name="T75" fmla="*/ 32 h 151"/>
                <a:gd name="T76" fmla="*/ 38 w 155"/>
                <a:gd name="T77" fmla="*/ 32 h 151"/>
                <a:gd name="T78" fmla="*/ 49 w 155"/>
                <a:gd name="T79" fmla="*/ 34 h 151"/>
                <a:gd name="T80" fmla="*/ 59 w 155"/>
                <a:gd name="T81" fmla="*/ 37 h 151"/>
                <a:gd name="T82" fmla="*/ 68 w 155"/>
                <a:gd name="T83" fmla="*/ 41 h 151"/>
                <a:gd name="T84" fmla="*/ 78 w 155"/>
                <a:gd name="T85" fmla="*/ 46 h 151"/>
                <a:gd name="T86" fmla="*/ 86 w 155"/>
                <a:gd name="T87" fmla="*/ 53 h 151"/>
                <a:gd name="T88" fmla="*/ 94 w 155"/>
                <a:gd name="T89" fmla="*/ 59 h 151"/>
                <a:gd name="T90" fmla="*/ 94 w 155"/>
                <a:gd name="T91" fmla="*/ 59 h 151"/>
                <a:gd name="T92" fmla="*/ 101 w 155"/>
                <a:gd name="T93" fmla="*/ 67 h 151"/>
                <a:gd name="T94" fmla="*/ 108 w 155"/>
                <a:gd name="T95" fmla="*/ 75 h 151"/>
                <a:gd name="T96" fmla="*/ 113 w 155"/>
                <a:gd name="T97" fmla="*/ 84 h 151"/>
                <a:gd name="T98" fmla="*/ 116 w 155"/>
                <a:gd name="T99" fmla="*/ 94 h 151"/>
                <a:gd name="T100" fmla="*/ 119 w 155"/>
                <a:gd name="T101" fmla="*/ 103 h 151"/>
                <a:gd name="T102" fmla="*/ 122 w 155"/>
                <a:gd name="T103" fmla="*/ 113 h 151"/>
                <a:gd name="T104" fmla="*/ 122 w 155"/>
                <a:gd name="T105" fmla="*/ 124 h 151"/>
                <a:gd name="T106" fmla="*/ 122 w 155"/>
                <a:gd name="T107" fmla="*/ 133 h 151"/>
                <a:gd name="T108" fmla="*/ 122 w 155"/>
                <a:gd name="T109" fmla="*/ 133 h 151"/>
                <a:gd name="T110" fmla="*/ 124 w 155"/>
                <a:gd name="T111" fmla="*/ 140 h 151"/>
                <a:gd name="T112" fmla="*/ 127 w 155"/>
                <a:gd name="T113" fmla="*/ 144 h 151"/>
                <a:gd name="T114" fmla="*/ 132 w 155"/>
                <a:gd name="T115" fmla="*/ 149 h 151"/>
                <a:gd name="T116" fmla="*/ 138 w 155"/>
                <a:gd name="T1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151">
                  <a:moveTo>
                    <a:pt x="138" y="151"/>
                  </a:moveTo>
                  <a:lnTo>
                    <a:pt x="138" y="151"/>
                  </a:lnTo>
                  <a:lnTo>
                    <a:pt x="139" y="151"/>
                  </a:lnTo>
                  <a:lnTo>
                    <a:pt x="139" y="151"/>
                  </a:lnTo>
                  <a:lnTo>
                    <a:pt x="144" y="149"/>
                  </a:lnTo>
                  <a:lnTo>
                    <a:pt x="151" y="146"/>
                  </a:lnTo>
                  <a:lnTo>
                    <a:pt x="154" y="141"/>
                  </a:lnTo>
                  <a:lnTo>
                    <a:pt x="155" y="135"/>
                  </a:lnTo>
                  <a:lnTo>
                    <a:pt x="155" y="135"/>
                  </a:lnTo>
                  <a:lnTo>
                    <a:pt x="155" y="122"/>
                  </a:lnTo>
                  <a:lnTo>
                    <a:pt x="154" y="108"/>
                  </a:lnTo>
                  <a:lnTo>
                    <a:pt x="151" y="95"/>
                  </a:lnTo>
                  <a:lnTo>
                    <a:pt x="147" y="83"/>
                  </a:lnTo>
                  <a:lnTo>
                    <a:pt x="141" y="70"/>
                  </a:lnTo>
                  <a:lnTo>
                    <a:pt x="135" y="57"/>
                  </a:lnTo>
                  <a:lnTo>
                    <a:pt x="127" y="48"/>
                  </a:lnTo>
                  <a:lnTo>
                    <a:pt x="117" y="37"/>
                  </a:lnTo>
                  <a:lnTo>
                    <a:pt x="117" y="37"/>
                  </a:lnTo>
                  <a:lnTo>
                    <a:pt x="106" y="27"/>
                  </a:lnTo>
                  <a:lnTo>
                    <a:pt x="95" y="19"/>
                  </a:lnTo>
                  <a:lnTo>
                    <a:pt x="82" y="13"/>
                  </a:lnTo>
                  <a:lnTo>
                    <a:pt x="70" y="8"/>
                  </a:lnTo>
                  <a:lnTo>
                    <a:pt x="57" y="3"/>
                  </a:lnTo>
                  <a:lnTo>
                    <a:pt x="43" y="0"/>
                  </a:lnTo>
                  <a:lnTo>
                    <a:pt x="30" y="0"/>
                  </a:lnTo>
                  <a:lnTo>
                    <a:pt x="16" y="0"/>
                  </a:lnTo>
                  <a:lnTo>
                    <a:pt x="16" y="0"/>
                  </a:lnTo>
                  <a:lnTo>
                    <a:pt x="10" y="2"/>
                  </a:lnTo>
                  <a:lnTo>
                    <a:pt x="5" y="5"/>
                  </a:lnTo>
                  <a:lnTo>
                    <a:pt x="2" y="10"/>
                  </a:lnTo>
                  <a:lnTo>
                    <a:pt x="0" y="16"/>
                  </a:lnTo>
                  <a:lnTo>
                    <a:pt x="0" y="16"/>
                  </a:lnTo>
                  <a:lnTo>
                    <a:pt x="2" y="22"/>
                  </a:lnTo>
                  <a:lnTo>
                    <a:pt x="6" y="27"/>
                  </a:lnTo>
                  <a:lnTo>
                    <a:pt x="11" y="30"/>
                  </a:lnTo>
                  <a:lnTo>
                    <a:pt x="17" y="32"/>
                  </a:lnTo>
                  <a:lnTo>
                    <a:pt x="17" y="32"/>
                  </a:lnTo>
                  <a:lnTo>
                    <a:pt x="29" y="32"/>
                  </a:lnTo>
                  <a:lnTo>
                    <a:pt x="38" y="32"/>
                  </a:lnTo>
                  <a:lnTo>
                    <a:pt x="49" y="34"/>
                  </a:lnTo>
                  <a:lnTo>
                    <a:pt x="59" y="37"/>
                  </a:lnTo>
                  <a:lnTo>
                    <a:pt x="68" y="41"/>
                  </a:lnTo>
                  <a:lnTo>
                    <a:pt x="78" y="46"/>
                  </a:lnTo>
                  <a:lnTo>
                    <a:pt x="86" y="53"/>
                  </a:lnTo>
                  <a:lnTo>
                    <a:pt x="94" y="59"/>
                  </a:lnTo>
                  <a:lnTo>
                    <a:pt x="94" y="59"/>
                  </a:lnTo>
                  <a:lnTo>
                    <a:pt x="101" y="67"/>
                  </a:lnTo>
                  <a:lnTo>
                    <a:pt x="108" y="75"/>
                  </a:lnTo>
                  <a:lnTo>
                    <a:pt x="113" y="84"/>
                  </a:lnTo>
                  <a:lnTo>
                    <a:pt x="116" y="94"/>
                  </a:lnTo>
                  <a:lnTo>
                    <a:pt x="119" y="103"/>
                  </a:lnTo>
                  <a:lnTo>
                    <a:pt x="122" y="113"/>
                  </a:lnTo>
                  <a:lnTo>
                    <a:pt x="122" y="124"/>
                  </a:lnTo>
                  <a:lnTo>
                    <a:pt x="122" y="133"/>
                  </a:lnTo>
                  <a:lnTo>
                    <a:pt x="122" y="133"/>
                  </a:lnTo>
                  <a:lnTo>
                    <a:pt x="124" y="140"/>
                  </a:lnTo>
                  <a:lnTo>
                    <a:pt x="127" y="144"/>
                  </a:lnTo>
                  <a:lnTo>
                    <a:pt x="132" y="149"/>
                  </a:lnTo>
                  <a:lnTo>
                    <a:pt x="138" y="15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sp>
          <p:nvSpPr>
            <p:cNvPr id="29" name="Freeform 182"/>
            <p:cNvSpPr>
              <a:spLocks/>
            </p:cNvSpPr>
            <p:nvPr/>
          </p:nvSpPr>
          <p:spPr bwMode="auto">
            <a:xfrm>
              <a:off x="2776230" y="3309890"/>
              <a:ext cx="86666" cy="83333"/>
            </a:xfrm>
            <a:custGeom>
              <a:avLst/>
              <a:gdLst>
                <a:gd name="T0" fmla="*/ 138 w 155"/>
                <a:gd name="T1" fmla="*/ 151 h 151"/>
                <a:gd name="T2" fmla="*/ 138 w 155"/>
                <a:gd name="T3" fmla="*/ 151 h 151"/>
                <a:gd name="T4" fmla="*/ 139 w 155"/>
                <a:gd name="T5" fmla="*/ 151 h 151"/>
                <a:gd name="T6" fmla="*/ 139 w 155"/>
                <a:gd name="T7" fmla="*/ 151 h 151"/>
                <a:gd name="T8" fmla="*/ 144 w 155"/>
                <a:gd name="T9" fmla="*/ 149 h 151"/>
                <a:gd name="T10" fmla="*/ 151 w 155"/>
                <a:gd name="T11" fmla="*/ 146 h 151"/>
                <a:gd name="T12" fmla="*/ 154 w 155"/>
                <a:gd name="T13" fmla="*/ 141 h 151"/>
                <a:gd name="T14" fmla="*/ 155 w 155"/>
                <a:gd name="T15" fmla="*/ 135 h 151"/>
                <a:gd name="T16" fmla="*/ 155 w 155"/>
                <a:gd name="T17" fmla="*/ 135 h 151"/>
                <a:gd name="T18" fmla="*/ 155 w 155"/>
                <a:gd name="T19" fmla="*/ 122 h 151"/>
                <a:gd name="T20" fmla="*/ 154 w 155"/>
                <a:gd name="T21" fmla="*/ 108 h 151"/>
                <a:gd name="T22" fmla="*/ 151 w 155"/>
                <a:gd name="T23" fmla="*/ 95 h 151"/>
                <a:gd name="T24" fmla="*/ 147 w 155"/>
                <a:gd name="T25" fmla="*/ 83 h 151"/>
                <a:gd name="T26" fmla="*/ 141 w 155"/>
                <a:gd name="T27" fmla="*/ 70 h 151"/>
                <a:gd name="T28" fmla="*/ 135 w 155"/>
                <a:gd name="T29" fmla="*/ 57 h 151"/>
                <a:gd name="T30" fmla="*/ 127 w 155"/>
                <a:gd name="T31" fmla="*/ 48 h 151"/>
                <a:gd name="T32" fmla="*/ 117 w 155"/>
                <a:gd name="T33" fmla="*/ 37 h 151"/>
                <a:gd name="T34" fmla="*/ 117 w 155"/>
                <a:gd name="T35" fmla="*/ 37 h 151"/>
                <a:gd name="T36" fmla="*/ 106 w 155"/>
                <a:gd name="T37" fmla="*/ 27 h 151"/>
                <a:gd name="T38" fmla="*/ 95 w 155"/>
                <a:gd name="T39" fmla="*/ 19 h 151"/>
                <a:gd name="T40" fmla="*/ 82 w 155"/>
                <a:gd name="T41" fmla="*/ 13 h 151"/>
                <a:gd name="T42" fmla="*/ 70 w 155"/>
                <a:gd name="T43" fmla="*/ 8 h 151"/>
                <a:gd name="T44" fmla="*/ 57 w 155"/>
                <a:gd name="T45" fmla="*/ 3 h 151"/>
                <a:gd name="T46" fmla="*/ 43 w 155"/>
                <a:gd name="T47" fmla="*/ 0 h 151"/>
                <a:gd name="T48" fmla="*/ 30 w 155"/>
                <a:gd name="T49" fmla="*/ 0 h 151"/>
                <a:gd name="T50" fmla="*/ 16 w 155"/>
                <a:gd name="T51" fmla="*/ 0 h 151"/>
                <a:gd name="T52" fmla="*/ 16 w 155"/>
                <a:gd name="T53" fmla="*/ 0 h 151"/>
                <a:gd name="T54" fmla="*/ 10 w 155"/>
                <a:gd name="T55" fmla="*/ 2 h 151"/>
                <a:gd name="T56" fmla="*/ 5 w 155"/>
                <a:gd name="T57" fmla="*/ 5 h 151"/>
                <a:gd name="T58" fmla="*/ 2 w 155"/>
                <a:gd name="T59" fmla="*/ 10 h 151"/>
                <a:gd name="T60" fmla="*/ 0 w 155"/>
                <a:gd name="T61" fmla="*/ 16 h 151"/>
                <a:gd name="T62" fmla="*/ 0 w 155"/>
                <a:gd name="T63" fmla="*/ 16 h 151"/>
                <a:gd name="T64" fmla="*/ 2 w 155"/>
                <a:gd name="T65" fmla="*/ 22 h 151"/>
                <a:gd name="T66" fmla="*/ 6 w 155"/>
                <a:gd name="T67" fmla="*/ 27 h 151"/>
                <a:gd name="T68" fmla="*/ 11 w 155"/>
                <a:gd name="T69" fmla="*/ 30 h 151"/>
                <a:gd name="T70" fmla="*/ 17 w 155"/>
                <a:gd name="T71" fmla="*/ 32 h 151"/>
                <a:gd name="T72" fmla="*/ 17 w 155"/>
                <a:gd name="T73" fmla="*/ 32 h 151"/>
                <a:gd name="T74" fmla="*/ 29 w 155"/>
                <a:gd name="T75" fmla="*/ 32 h 151"/>
                <a:gd name="T76" fmla="*/ 38 w 155"/>
                <a:gd name="T77" fmla="*/ 32 h 151"/>
                <a:gd name="T78" fmla="*/ 49 w 155"/>
                <a:gd name="T79" fmla="*/ 34 h 151"/>
                <a:gd name="T80" fmla="*/ 59 w 155"/>
                <a:gd name="T81" fmla="*/ 37 h 151"/>
                <a:gd name="T82" fmla="*/ 68 w 155"/>
                <a:gd name="T83" fmla="*/ 41 h 151"/>
                <a:gd name="T84" fmla="*/ 78 w 155"/>
                <a:gd name="T85" fmla="*/ 46 h 151"/>
                <a:gd name="T86" fmla="*/ 86 w 155"/>
                <a:gd name="T87" fmla="*/ 53 h 151"/>
                <a:gd name="T88" fmla="*/ 94 w 155"/>
                <a:gd name="T89" fmla="*/ 59 h 151"/>
                <a:gd name="T90" fmla="*/ 94 w 155"/>
                <a:gd name="T91" fmla="*/ 59 h 151"/>
                <a:gd name="T92" fmla="*/ 101 w 155"/>
                <a:gd name="T93" fmla="*/ 67 h 151"/>
                <a:gd name="T94" fmla="*/ 108 w 155"/>
                <a:gd name="T95" fmla="*/ 75 h 151"/>
                <a:gd name="T96" fmla="*/ 113 w 155"/>
                <a:gd name="T97" fmla="*/ 84 h 151"/>
                <a:gd name="T98" fmla="*/ 116 w 155"/>
                <a:gd name="T99" fmla="*/ 94 h 151"/>
                <a:gd name="T100" fmla="*/ 119 w 155"/>
                <a:gd name="T101" fmla="*/ 103 h 151"/>
                <a:gd name="T102" fmla="*/ 122 w 155"/>
                <a:gd name="T103" fmla="*/ 113 h 151"/>
                <a:gd name="T104" fmla="*/ 122 w 155"/>
                <a:gd name="T105" fmla="*/ 124 h 151"/>
                <a:gd name="T106" fmla="*/ 122 w 155"/>
                <a:gd name="T107" fmla="*/ 133 h 151"/>
                <a:gd name="T108" fmla="*/ 122 w 155"/>
                <a:gd name="T109" fmla="*/ 133 h 151"/>
                <a:gd name="T110" fmla="*/ 124 w 155"/>
                <a:gd name="T111" fmla="*/ 140 h 151"/>
                <a:gd name="T112" fmla="*/ 127 w 155"/>
                <a:gd name="T113" fmla="*/ 144 h 151"/>
                <a:gd name="T114" fmla="*/ 132 w 155"/>
                <a:gd name="T115" fmla="*/ 149 h 151"/>
                <a:gd name="T116" fmla="*/ 138 w 155"/>
                <a:gd name="T1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151">
                  <a:moveTo>
                    <a:pt x="138" y="151"/>
                  </a:moveTo>
                  <a:lnTo>
                    <a:pt x="138" y="151"/>
                  </a:lnTo>
                  <a:lnTo>
                    <a:pt x="139" y="151"/>
                  </a:lnTo>
                  <a:lnTo>
                    <a:pt x="139" y="151"/>
                  </a:lnTo>
                  <a:lnTo>
                    <a:pt x="144" y="149"/>
                  </a:lnTo>
                  <a:lnTo>
                    <a:pt x="151" y="146"/>
                  </a:lnTo>
                  <a:lnTo>
                    <a:pt x="154" y="141"/>
                  </a:lnTo>
                  <a:lnTo>
                    <a:pt x="155" y="135"/>
                  </a:lnTo>
                  <a:lnTo>
                    <a:pt x="155" y="135"/>
                  </a:lnTo>
                  <a:lnTo>
                    <a:pt x="155" y="122"/>
                  </a:lnTo>
                  <a:lnTo>
                    <a:pt x="154" y="108"/>
                  </a:lnTo>
                  <a:lnTo>
                    <a:pt x="151" y="95"/>
                  </a:lnTo>
                  <a:lnTo>
                    <a:pt x="147" y="83"/>
                  </a:lnTo>
                  <a:lnTo>
                    <a:pt x="141" y="70"/>
                  </a:lnTo>
                  <a:lnTo>
                    <a:pt x="135" y="57"/>
                  </a:lnTo>
                  <a:lnTo>
                    <a:pt x="127" y="48"/>
                  </a:lnTo>
                  <a:lnTo>
                    <a:pt x="117" y="37"/>
                  </a:lnTo>
                  <a:lnTo>
                    <a:pt x="117" y="37"/>
                  </a:lnTo>
                  <a:lnTo>
                    <a:pt x="106" y="27"/>
                  </a:lnTo>
                  <a:lnTo>
                    <a:pt x="95" y="19"/>
                  </a:lnTo>
                  <a:lnTo>
                    <a:pt x="82" y="13"/>
                  </a:lnTo>
                  <a:lnTo>
                    <a:pt x="70" y="8"/>
                  </a:lnTo>
                  <a:lnTo>
                    <a:pt x="57" y="3"/>
                  </a:lnTo>
                  <a:lnTo>
                    <a:pt x="43" y="0"/>
                  </a:lnTo>
                  <a:lnTo>
                    <a:pt x="30" y="0"/>
                  </a:lnTo>
                  <a:lnTo>
                    <a:pt x="16" y="0"/>
                  </a:lnTo>
                  <a:lnTo>
                    <a:pt x="16" y="0"/>
                  </a:lnTo>
                  <a:lnTo>
                    <a:pt x="10" y="2"/>
                  </a:lnTo>
                  <a:lnTo>
                    <a:pt x="5" y="5"/>
                  </a:lnTo>
                  <a:lnTo>
                    <a:pt x="2" y="10"/>
                  </a:lnTo>
                  <a:lnTo>
                    <a:pt x="0" y="16"/>
                  </a:lnTo>
                  <a:lnTo>
                    <a:pt x="0" y="16"/>
                  </a:lnTo>
                  <a:lnTo>
                    <a:pt x="2" y="22"/>
                  </a:lnTo>
                  <a:lnTo>
                    <a:pt x="6" y="27"/>
                  </a:lnTo>
                  <a:lnTo>
                    <a:pt x="11" y="30"/>
                  </a:lnTo>
                  <a:lnTo>
                    <a:pt x="17" y="32"/>
                  </a:lnTo>
                  <a:lnTo>
                    <a:pt x="17" y="32"/>
                  </a:lnTo>
                  <a:lnTo>
                    <a:pt x="29" y="32"/>
                  </a:lnTo>
                  <a:lnTo>
                    <a:pt x="38" y="32"/>
                  </a:lnTo>
                  <a:lnTo>
                    <a:pt x="49" y="34"/>
                  </a:lnTo>
                  <a:lnTo>
                    <a:pt x="59" y="37"/>
                  </a:lnTo>
                  <a:lnTo>
                    <a:pt x="68" y="41"/>
                  </a:lnTo>
                  <a:lnTo>
                    <a:pt x="78" y="46"/>
                  </a:lnTo>
                  <a:lnTo>
                    <a:pt x="86" y="53"/>
                  </a:lnTo>
                  <a:lnTo>
                    <a:pt x="94" y="59"/>
                  </a:lnTo>
                  <a:lnTo>
                    <a:pt x="94" y="59"/>
                  </a:lnTo>
                  <a:lnTo>
                    <a:pt x="101" y="67"/>
                  </a:lnTo>
                  <a:lnTo>
                    <a:pt x="108" y="75"/>
                  </a:lnTo>
                  <a:lnTo>
                    <a:pt x="113" y="84"/>
                  </a:lnTo>
                  <a:lnTo>
                    <a:pt x="116" y="94"/>
                  </a:lnTo>
                  <a:lnTo>
                    <a:pt x="119" y="103"/>
                  </a:lnTo>
                  <a:lnTo>
                    <a:pt x="122" y="113"/>
                  </a:lnTo>
                  <a:lnTo>
                    <a:pt x="122" y="124"/>
                  </a:lnTo>
                  <a:lnTo>
                    <a:pt x="122" y="133"/>
                  </a:lnTo>
                  <a:lnTo>
                    <a:pt x="122" y="133"/>
                  </a:lnTo>
                  <a:lnTo>
                    <a:pt x="124" y="140"/>
                  </a:lnTo>
                  <a:lnTo>
                    <a:pt x="127" y="144"/>
                  </a:lnTo>
                  <a:lnTo>
                    <a:pt x="132" y="149"/>
                  </a:lnTo>
                  <a:lnTo>
                    <a:pt x="138" y="151"/>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sp>
          <p:nvSpPr>
            <p:cNvPr id="30" name="Freeform 266"/>
            <p:cNvSpPr>
              <a:spLocks noEditPoints="1"/>
            </p:cNvSpPr>
            <p:nvPr/>
          </p:nvSpPr>
          <p:spPr bwMode="auto">
            <a:xfrm>
              <a:off x="2312901" y="3092114"/>
              <a:ext cx="757772" cy="758883"/>
            </a:xfrm>
            <a:custGeom>
              <a:avLst/>
              <a:gdLst>
                <a:gd name="T0" fmla="*/ 577 w 1363"/>
                <a:gd name="T1" fmla="*/ 1357 h 1365"/>
                <a:gd name="T2" fmla="*/ 416 w 1363"/>
                <a:gd name="T3" fmla="*/ 1311 h 1365"/>
                <a:gd name="T4" fmla="*/ 273 w 1363"/>
                <a:gd name="T5" fmla="*/ 1228 h 1365"/>
                <a:gd name="T6" fmla="*/ 156 w 1363"/>
                <a:gd name="T7" fmla="*/ 1116 h 1365"/>
                <a:gd name="T8" fmla="*/ 67 w 1363"/>
                <a:gd name="T9" fmla="*/ 978 h 1365"/>
                <a:gd name="T10" fmla="*/ 13 w 1363"/>
                <a:gd name="T11" fmla="*/ 819 h 1365"/>
                <a:gd name="T12" fmla="*/ 0 w 1363"/>
                <a:gd name="T13" fmla="*/ 681 h 1365"/>
                <a:gd name="T14" fmla="*/ 21 w 1363"/>
                <a:gd name="T15" fmla="*/ 512 h 1365"/>
                <a:gd name="T16" fmla="*/ 83 w 1363"/>
                <a:gd name="T17" fmla="*/ 358 h 1365"/>
                <a:gd name="T18" fmla="*/ 176 w 1363"/>
                <a:gd name="T19" fmla="*/ 223 h 1365"/>
                <a:gd name="T20" fmla="*/ 300 w 1363"/>
                <a:gd name="T21" fmla="*/ 117 h 1365"/>
                <a:gd name="T22" fmla="*/ 447 w 1363"/>
                <a:gd name="T23" fmla="*/ 41 h 1365"/>
                <a:gd name="T24" fmla="*/ 612 w 1363"/>
                <a:gd name="T25" fmla="*/ 3 h 1365"/>
                <a:gd name="T26" fmla="*/ 752 w 1363"/>
                <a:gd name="T27" fmla="*/ 3 h 1365"/>
                <a:gd name="T28" fmla="*/ 915 w 1363"/>
                <a:gd name="T29" fmla="*/ 41 h 1365"/>
                <a:gd name="T30" fmla="*/ 1062 w 1363"/>
                <a:gd name="T31" fmla="*/ 117 h 1365"/>
                <a:gd name="T32" fmla="*/ 1186 w 1363"/>
                <a:gd name="T33" fmla="*/ 223 h 1365"/>
                <a:gd name="T34" fmla="*/ 1281 w 1363"/>
                <a:gd name="T35" fmla="*/ 358 h 1365"/>
                <a:gd name="T36" fmla="*/ 1341 w 1363"/>
                <a:gd name="T37" fmla="*/ 512 h 1365"/>
                <a:gd name="T38" fmla="*/ 1363 w 1363"/>
                <a:gd name="T39" fmla="*/ 681 h 1365"/>
                <a:gd name="T40" fmla="*/ 1349 w 1363"/>
                <a:gd name="T41" fmla="*/ 819 h 1365"/>
                <a:gd name="T42" fmla="*/ 1295 w 1363"/>
                <a:gd name="T43" fmla="*/ 978 h 1365"/>
                <a:gd name="T44" fmla="*/ 1208 w 1363"/>
                <a:gd name="T45" fmla="*/ 1116 h 1365"/>
                <a:gd name="T46" fmla="*/ 1089 w 1363"/>
                <a:gd name="T47" fmla="*/ 1228 h 1365"/>
                <a:gd name="T48" fmla="*/ 947 w 1363"/>
                <a:gd name="T49" fmla="*/ 1311 h 1365"/>
                <a:gd name="T50" fmla="*/ 785 w 1363"/>
                <a:gd name="T51" fmla="*/ 1357 h 1365"/>
                <a:gd name="T52" fmla="*/ 682 w 1363"/>
                <a:gd name="T53" fmla="*/ 39 h 1365"/>
                <a:gd name="T54" fmla="*/ 552 w 1363"/>
                <a:gd name="T55" fmla="*/ 52 h 1365"/>
                <a:gd name="T56" fmla="*/ 403 w 1363"/>
                <a:gd name="T57" fmla="*/ 103 h 1365"/>
                <a:gd name="T58" fmla="*/ 273 w 1363"/>
                <a:gd name="T59" fmla="*/ 185 h 1365"/>
                <a:gd name="T60" fmla="*/ 167 w 1363"/>
                <a:gd name="T61" fmla="*/ 298 h 1365"/>
                <a:gd name="T62" fmla="*/ 89 w 1363"/>
                <a:gd name="T63" fmla="*/ 432 h 1365"/>
                <a:gd name="T64" fmla="*/ 45 w 1363"/>
                <a:gd name="T65" fmla="*/ 585 h 1365"/>
                <a:gd name="T66" fmla="*/ 38 w 1363"/>
                <a:gd name="T67" fmla="*/ 715 h 1365"/>
                <a:gd name="T68" fmla="*/ 67 w 1363"/>
                <a:gd name="T69" fmla="*/ 873 h 1365"/>
                <a:gd name="T70" fmla="*/ 132 w 1363"/>
                <a:gd name="T71" fmla="*/ 1016 h 1365"/>
                <a:gd name="T72" fmla="*/ 227 w 1363"/>
                <a:gd name="T73" fmla="*/ 1136 h 1365"/>
                <a:gd name="T74" fmla="*/ 347 w 1363"/>
                <a:gd name="T75" fmla="*/ 1233 h 1365"/>
                <a:gd name="T76" fmla="*/ 490 w 1363"/>
                <a:gd name="T77" fmla="*/ 1296 h 1365"/>
                <a:gd name="T78" fmla="*/ 649 w 1363"/>
                <a:gd name="T79" fmla="*/ 1325 h 1365"/>
                <a:gd name="T80" fmla="*/ 779 w 1363"/>
                <a:gd name="T81" fmla="*/ 1319 h 1365"/>
                <a:gd name="T82" fmla="*/ 932 w 1363"/>
                <a:gd name="T83" fmla="*/ 1274 h 1365"/>
                <a:gd name="T84" fmla="*/ 1065 w 1363"/>
                <a:gd name="T85" fmla="*/ 1198 h 1365"/>
                <a:gd name="T86" fmla="*/ 1178 w 1363"/>
                <a:gd name="T87" fmla="*/ 1092 h 1365"/>
                <a:gd name="T88" fmla="*/ 1262 w 1363"/>
                <a:gd name="T89" fmla="*/ 960 h 1365"/>
                <a:gd name="T90" fmla="*/ 1311 w 1363"/>
                <a:gd name="T91" fmla="*/ 811 h 1365"/>
                <a:gd name="T92" fmla="*/ 1325 w 1363"/>
                <a:gd name="T93" fmla="*/ 681 h 1365"/>
                <a:gd name="T94" fmla="*/ 1305 w 1363"/>
                <a:gd name="T95" fmla="*/ 521 h 1365"/>
                <a:gd name="T96" fmla="*/ 1248 w 1363"/>
                <a:gd name="T97" fmla="*/ 375 h 1365"/>
                <a:gd name="T98" fmla="*/ 1157 w 1363"/>
                <a:gd name="T99" fmla="*/ 250 h 1365"/>
                <a:gd name="T100" fmla="*/ 1042 w 1363"/>
                <a:gd name="T101" fmla="*/ 149 h 1365"/>
                <a:gd name="T102" fmla="*/ 902 w 1363"/>
                <a:gd name="T103" fmla="*/ 77 h 1365"/>
                <a:gd name="T104" fmla="*/ 747 w 1363"/>
                <a:gd name="T105" fmla="*/ 42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3" h="1365">
                  <a:moveTo>
                    <a:pt x="682" y="1365"/>
                  </a:moveTo>
                  <a:lnTo>
                    <a:pt x="682" y="1365"/>
                  </a:lnTo>
                  <a:lnTo>
                    <a:pt x="647" y="1363"/>
                  </a:lnTo>
                  <a:lnTo>
                    <a:pt x="612" y="1360"/>
                  </a:lnTo>
                  <a:lnTo>
                    <a:pt x="577" y="1357"/>
                  </a:lnTo>
                  <a:lnTo>
                    <a:pt x="544" y="1350"/>
                  </a:lnTo>
                  <a:lnTo>
                    <a:pt x="511" y="1342"/>
                  </a:lnTo>
                  <a:lnTo>
                    <a:pt x="479" y="1333"/>
                  </a:lnTo>
                  <a:lnTo>
                    <a:pt x="447" y="1323"/>
                  </a:lnTo>
                  <a:lnTo>
                    <a:pt x="416" y="1311"/>
                  </a:lnTo>
                  <a:lnTo>
                    <a:pt x="386" y="1296"/>
                  </a:lnTo>
                  <a:lnTo>
                    <a:pt x="357" y="1282"/>
                  </a:lnTo>
                  <a:lnTo>
                    <a:pt x="328" y="1265"/>
                  </a:lnTo>
                  <a:lnTo>
                    <a:pt x="300" y="1247"/>
                  </a:lnTo>
                  <a:lnTo>
                    <a:pt x="273" y="1228"/>
                  </a:lnTo>
                  <a:lnTo>
                    <a:pt x="248" y="1208"/>
                  </a:lnTo>
                  <a:lnTo>
                    <a:pt x="224" y="1187"/>
                  </a:lnTo>
                  <a:lnTo>
                    <a:pt x="200" y="1165"/>
                  </a:lnTo>
                  <a:lnTo>
                    <a:pt x="176" y="1141"/>
                  </a:lnTo>
                  <a:lnTo>
                    <a:pt x="156" y="1116"/>
                  </a:lnTo>
                  <a:lnTo>
                    <a:pt x="135" y="1090"/>
                  </a:lnTo>
                  <a:lnTo>
                    <a:pt x="116" y="1063"/>
                  </a:lnTo>
                  <a:lnTo>
                    <a:pt x="99" y="1035"/>
                  </a:lnTo>
                  <a:lnTo>
                    <a:pt x="83" y="1006"/>
                  </a:lnTo>
                  <a:lnTo>
                    <a:pt x="67" y="978"/>
                  </a:lnTo>
                  <a:lnTo>
                    <a:pt x="53" y="948"/>
                  </a:lnTo>
                  <a:lnTo>
                    <a:pt x="42" y="916"/>
                  </a:lnTo>
                  <a:lnTo>
                    <a:pt x="31" y="884"/>
                  </a:lnTo>
                  <a:lnTo>
                    <a:pt x="21" y="853"/>
                  </a:lnTo>
                  <a:lnTo>
                    <a:pt x="13" y="819"/>
                  </a:lnTo>
                  <a:lnTo>
                    <a:pt x="7" y="786"/>
                  </a:lnTo>
                  <a:lnTo>
                    <a:pt x="4" y="751"/>
                  </a:lnTo>
                  <a:lnTo>
                    <a:pt x="0" y="718"/>
                  </a:lnTo>
                  <a:lnTo>
                    <a:pt x="0" y="681"/>
                  </a:lnTo>
                  <a:lnTo>
                    <a:pt x="0" y="681"/>
                  </a:lnTo>
                  <a:lnTo>
                    <a:pt x="0" y="646"/>
                  </a:lnTo>
                  <a:lnTo>
                    <a:pt x="4" y="613"/>
                  </a:lnTo>
                  <a:lnTo>
                    <a:pt x="7" y="578"/>
                  </a:lnTo>
                  <a:lnTo>
                    <a:pt x="13" y="545"/>
                  </a:lnTo>
                  <a:lnTo>
                    <a:pt x="21" y="512"/>
                  </a:lnTo>
                  <a:lnTo>
                    <a:pt x="31" y="480"/>
                  </a:lnTo>
                  <a:lnTo>
                    <a:pt x="42" y="448"/>
                  </a:lnTo>
                  <a:lnTo>
                    <a:pt x="53" y="417"/>
                  </a:lnTo>
                  <a:lnTo>
                    <a:pt x="67" y="386"/>
                  </a:lnTo>
                  <a:lnTo>
                    <a:pt x="83" y="358"/>
                  </a:lnTo>
                  <a:lnTo>
                    <a:pt x="99" y="329"/>
                  </a:lnTo>
                  <a:lnTo>
                    <a:pt x="116" y="301"/>
                  </a:lnTo>
                  <a:lnTo>
                    <a:pt x="135" y="274"/>
                  </a:lnTo>
                  <a:lnTo>
                    <a:pt x="156" y="249"/>
                  </a:lnTo>
                  <a:lnTo>
                    <a:pt x="176" y="223"/>
                  </a:lnTo>
                  <a:lnTo>
                    <a:pt x="200" y="199"/>
                  </a:lnTo>
                  <a:lnTo>
                    <a:pt x="224" y="177"/>
                  </a:lnTo>
                  <a:lnTo>
                    <a:pt x="248" y="157"/>
                  </a:lnTo>
                  <a:lnTo>
                    <a:pt x="273" y="136"/>
                  </a:lnTo>
                  <a:lnTo>
                    <a:pt x="300" y="117"/>
                  </a:lnTo>
                  <a:lnTo>
                    <a:pt x="328" y="100"/>
                  </a:lnTo>
                  <a:lnTo>
                    <a:pt x="357" y="82"/>
                  </a:lnTo>
                  <a:lnTo>
                    <a:pt x="386" y="68"/>
                  </a:lnTo>
                  <a:lnTo>
                    <a:pt x="416" y="54"/>
                  </a:lnTo>
                  <a:lnTo>
                    <a:pt x="447" y="41"/>
                  </a:lnTo>
                  <a:lnTo>
                    <a:pt x="479" y="31"/>
                  </a:lnTo>
                  <a:lnTo>
                    <a:pt x="511" y="22"/>
                  </a:lnTo>
                  <a:lnTo>
                    <a:pt x="544" y="14"/>
                  </a:lnTo>
                  <a:lnTo>
                    <a:pt x="577" y="8"/>
                  </a:lnTo>
                  <a:lnTo>
                    <a:pt x="612" y="3"/>
                  </a:lnTo>
                  <a:lnTo>
                    <a:pt x="647" y="1"/>
                  </a:lnTo>
                  <a:lnTo>
                    <a:pt x="682" y="0"/>
                  </a:lnTo>
                  <a:lnTo>
                    <a:pt x="682" y="0"/>
                  </a:lnTo>
                  <a:lnTo>
                    <a:pt x="717" y="1"/>
                  </a:lnTo>
                  <a:lnTo>
                    <a:pt x="752" y="3"/>
                  </a:lnTo>
                  <a:lnTo>
                    <a:pt x="785" y="8"/>
                  </a:lnTo>
                  <a:lnTo>
                    <a:pt x="818" y="14"/>
                  </a:lnTo>
                  <a:lnTo>
                    <a:pt x="851" y="22"/>
                  </a:lnTo>
                  <a:lnTo>
                    <a:pt x="885" y="31"/>
                  </a:lnTo>
                  <a:lnTo>
                    <a:pt x="915" y="41"/>
                  </a:lnTo>
                  <a:lnTo>
                    <a:pt x="947" y="54"/>
                  </a:lnTo>
                  <a:lnTo>
                    <a:pt x="977" y="68"/>
                  </a:lnTo>
                  <a:lnTo>
                    <a:pt x="1007" y="82"/>
                  </a:lnTo>
                  <a:lnTo>
                    <a:pt x="1035" y="100"/>
                  </a:lnTo>
                  <a:lnTo>
                    <a:pt x="1062" y="117"/>
                  </a:lnTo>
                  <a:lnTo>
                    <a:pt x="1089" y="136"/>
                  </a:lnTo>
                  <a:lnTo>
                    <a:pt x="1115" y="157"/>
                  </a:lnTo>
                  <a:lnTo>
                    <a:pt x="1140" y="177"/>
                  </a:lnTo>
                  <a:lnTo>
                    <a:pt x="1164" y="199"/>
                  </a:lnTo>
                  <a:lnTo>
                    <a:pt x="1186" y="223"/>
                  </a:lnTo>
                  <a:lnTo>
                    <a:pt x="1208" y="249"/>
                  </a:lnTo>
                  <a:lnTo>
                    <a:pt x="1227" y="274"/>
                  </a:lnTo>
                  <a:lnTo>
                    <a:pt x="1246" y="301"/>
                  </a:lnTo>
                  <a:lnTo>
                    <a:pt x="1265" y="329"/>
                  </a:lnTo>
                  <a:lnTo>
                    <a:pt x="1281" y="358"/>
                  </a:lnTo>
                  <a:lnTo>
                    <a:pt x="1295" y="386"/>
                  </a:lnTo>
                  <a:lnTo>
                    <a:pt x="1309" y="417"/>
                  </a:lnTo>
                  <a:lnTo>
                    <a:pt x="1322" y="448"/>
                  </a:lnTo>
                  <a:lnTo>
                    <a:pt x="1333" y="480"/>
                  </a:lnTo>
                  <a:lnTo>
                    <a:pt x="1341" y="512"/>
                  </a:lnTo>
                  <a:lnTo>
                    <a:pt x="1349" y="545"/>
                  </a:lnTo>
                  <a:lnTo>
                    <a:pt x="1355" y="578"/>
                  </a:lnTo>
                  <a:lnTo>
                    <a:pt x="1360" y="613"/>
                  </a:lnTo>
                  <a:lnTo>
                    <a:pt x="1362" y="646"/>
                  </a:lnTo>
                  <a:lnTo>
                    <a:pt x="1363" y="681"/>
                  </a:lnTo>
                  <a:lnTo>
                    <a:pt x="1363" y="681"/>
                  </a:lnTo>
                  <a:lnTo>
                    <a:pt x="1362" y="718"/>
                  </a:lnTo>
                  <a:lnTo>
                    <a:pt x="1360" y="751"/>
                  </a:lnTo>
                  <a:lnTo>
                    <a:pt x="1355" y="786"/>
                  </a:lnTo>
                  <a:lnTo>
                    <a:pt x="1349" y="819"/>
                  </a:lnTo>
                  <a:lnTo>
                    <a:pt x="1341" y="853"/>
                  </a:lnTo>
                  <a:lnTo>
                    <a:pt x="1333" y="884"/>
                  </a:lnTo>
                  <a:lnTo>
                    <a:pt x="1322" y="916"/>
                  </a:lnTo>
                  <a:lnTo>
                    <a:pt x="1309" y="948"/>
                  </a:lnTo>
                  <a:lnTo>
                    <a:pt x="1295" y="978"/>
                  </a:lnTo>
                  <a:lnTo>
                    <a:pt x="1281" y="1006"/>
                  </a:lnTo>
                  <a:lnTo>
                    <a:pt x="1265" y="1035"/>
                  </a:lnTo>
                  <a:lnTo>
                    <a:pt x="1246" y="1063"/>
                  </a:lnTo>
                  <a:lnTo>
                    <a:pt x="1227" y="1090"/>
                  </a:lnTo>
                  <a:lnTo>
                    <a:pt x="1208" y="1116"/>
                  </a:lnTo>
                  <a:lnTo>
                    <a:pt x="1186" y="1141"/>
                  </a:lnTo>
                  <a:lnTo>
                    <a:pt x="1164" y="1165"/>
                  </a:lnTo>
                  <a:lnTo>
                    <a:pt x="1140" y="1187"/>
                  </a:lnTo>
                  <a:lnTo>
                    <a:pt x="1115" y="1208"/>
                  </a:lnTo>
                  <a:lnTo>
                    <a:pt x="1089" y="1228"/>
                  </a:lnTo>
                  <a:lnTo>
                    <a:pt x="1062" y="1247"/>
                  </a:lnTo>
                  <a:lnTo>
                    <a:pt x="1035" y="1265"/>
                  </a:lnTo>
                  <a:lnTo>
                    <a:pt x="1007" y="1282"/>
                  </a:lnTo>
                  <a:lnTo>
                    <a:pt x="977" y="1296"/>
                  </a:lnTo>
                  <a:lnTo>
                    <a:pt x="947" y="1311"/>
                  </a:lnTo>
                  <a:lnTo>
                    <a:pt x="915" y="1323"/>
                  </a:lnTo>
                  <a:lnTo>
                    <a:pt x="885" y="1333"/>
                  </a:lnTo>
                  <a:lnTo>
                    <a:pt x="851" y="1342"/>
                  </a:lnTo>
                  <a:lnTo>
                    <a:pt x="818" y="1350"/>
                  </a:lnTo>
                  <a:lnTo>
                    <a:pt x="785" y="1357"/>
                  </a:lnTo>
                  <a:lnTo>
                    <a:pt x="752" y="1360"/>
                  </a:lnTo>
                  <a:lnTo>
                    <a:pt x="717" y="1363"/>
                  </a:lnTo>
                  <a:lnTo>
                    <a:pt x="682" y="1365"/>
                  </a:lnTo>
                  <a:lnTo>
                    <a:pt x="682" y="1365"/>
                  </a:lnTo>
                  <a:close/>
                  <a:moveTo>
                    <a:pt x="682" y="39"/>
                  </a:moveTo>
                  <a:lnTo>
                    <a:pt x="682" y="39"/>
                  </a:lnTo>
                  <a:lnTo>
                    <a:pt x="649" y="39"/>
                  </a:lnTo>
                  <a:lnTo>
                    <a:pt x="615" y="42"/>
                  </a:lnTo>
                  <a:lnTo>
                    <a:pt x="584" y="46"/>
                  </a:lnTo>
                  <a:lnTo>
                    <a:pt x="552" y="52"/>
                  </a:lnTo>
                  <a:lnTo>
                    <a:pt x="520" y="58"/>
                  </a:lnTo>
                  <a:lnTo>
                    <a:pt x="490" y="68"/>
                  </a:lnTo>
                  <a:lnTo>
                    <a:pt x="460" y="77"/>
                  </a:lnTo>
                  <a:lnTo>
                    <a:pt x="431" y="88"/>
                  </a:lnTo>
                  <a:lnTo>
                    <a:pt x="403" y="103"/>
                  </a:lnTo>
                  <a:lnTo>
                    <a:pt x="374" y="117"/>
                  </a:lnTo>
                  <a:lnTo>
                    <a:pt x="347" y="131"/>
                  </a:lnTo>
                  <a:lnTo>
                    <a:pt x="322" y="149"/>
                  </a:lnTo>
                  <a:lnTo>
                    <a:pt x="297" y="166"/>
                  </a:lnTo>
                  <a:lnTo>
                    <a:pt x="273" y="185"/>
                  </a:lnTo>
                  <a:lnTo>
                    <a:pt x="249" y="206"/>
                  </a:lnTo>
                  <a:lnTo>
                    <a:pt x="227" y="228"/>
                  </a:lnTo>
                  <a:lnTo>
                    <a:pt x="205" y="250"/>
                  </a:lnTo>
                  <a:lnTo>
                    <a:pt x="186" y="272"/>
                  </a:lnTo>
                  <a:lnTo>
                    <a:pt x="167" y="298"/>
                  </a:lnTo>
                  <a:lnTo>
                    <a:pt x="148" y="323"/>
                  </a:lnTo>
                  <a:lnTo>
                    <a:pt x="132" y="348"/>
                  </a:lnTo>
                  <a:lnTo>
                    <a:pt x="116" y="375"/>
                  </a:lnTo>
                  <a:lnTo>
                    <a:pt x="102" y="404"/>
                  </a:lnTo>
                  <a:lnTo>
                    <a:pt x="89" y="432"/>
                  </a:lnTo>
                  <a:lnTo>
                    <a:pt x="76" y="461"/>
                  </a:lnTo>
                  <a:lnTo>
                    <a:pt x="67" y="491"/>
                  </a:lnTo>
                  <a:lnTo>
                    <a:pt x="59" y="521"/>
                  </a:lnTo>
                  <a:lnTo>
                    <a:pt x="51" y="553"/>
                  </a:lnTo>
                  <a:lnTo>
                    <a:pt x="45" y="585"/>
                  </a:lnTo>
                  <a:lnTo>
                    <a:pt x="42" y="616"/>
                  </a:lnTo>
                  <a:lnTo>
                    <a:pt x="38" y="650"/>
                  </a:lnTo>
                  <a:lnTo>
                    <a:pt x="38" y="681"/>
                  </a:lnTo>
                  <a:lnTo>
                    <a:pt x="38" y="681"/>
                  </a:lnTo>
                  <a:lnTo>
                    <a:pt x="38" y="715"/>
                  </a:lnTo>
                  <a:lnTo>
                    <a:pt x="42" y="748"/>
                  </a:lnTo>
                  <a:lnTo>
                    <a:pt x="45" y="780"/>
                  </a:lnTo>
                  <a:lnTo>
                    <a:pt x="51" y="811"/>
                  </a:lnTo>
                  <a:lnTo>
                    <a:pt x="59" y="843"/>
                  </a:lnTo>
                  <a:lnTo>
                    <a:pt x="67" y="873"/>
                  </a:lnTo>
                  <a:lnTo>
                    <a:pt x="76" y="903"/>
                  </a:lnTo>
                  <a:lnTo>
                    <a:pt x="89" y="932"/>
                  </a:lnTo>
                  <a:lnTo>
                    <a:pt x="102" y="960"/>
                  </a:lnTo>
                  <a:lnTo>
                    <a:pt x="116" y="989"/>
                  </a:lnTo>
                  <a:lnTo>
                    <a:pt x="132" y="1016"/>
                  </a:lnTo>
                  <a:lnTo>
                    <a:pt x="148" y="1041"/>
                  </a:lnTo>
                  <a:lnTo>
                    <a:pt x="167" y="1067"/>
                  </a:lnTo>
                  <a:lnTo>
                    <a:pt x="186" y="1092"/>
                  </a:lnTo>
                  <a:lnTo>
                    <a:pt x="205" y="1114"/>
                  </a:lnTo>
                  <a:lnTo>
                    <a:pt x="227" y="1136"/>
                  </a:lnTo>
                  <a:lnTo>
                    <a:pt x="249" y="1158"/>
                  </a:lnTo>
                  <a:lnTo>
                    <a:pt x="273" y="1179"/>
                  </a:lnTo>
                  <a:lnTo>
                    <a:pt x="297" y="1198"/>
                  </a:lnTo>
                  <a:lnTo>
                    <a:pt x="322" y="1216"/>
                  </a:lnTo>
                  <a:lnTo>
                    <a:pt x="347" y="1233"/>
                  </a:lnTo>
                  <a:lnTo>
                    <a:pt x="374" y="1247"/>
                  </a:lnTo>
                  <a:lnTo>
                    <a:pt x="403" y="1262"/>
                  </a:lnTo>
                  <a:lnTo>
                    <a:pt x="431" y="1274"/>
                  </a:lnTo>
                  <a:lnTo>
                    <a:pt x="460" y="1287"/>
                  </a:lnTo>
                  <a:lnTo>
                    <a:pt x="490" y="1296"/>
                  </a:lnTo>
                  <a:lnTo>
                    <a:pt x="520" y="1306"/>
                  </a:lnTo>
                  <a:lnTo>
                    <a:pt x="552" y="1312"/>
                  </a:lnTo>
                  <a:lnTo>
                    <a:pt x="584" y="1319"/>
                  </a:lnTo>
                  <a:lnTo>
                    <a:pt x="615" y="1322"/>
                  </a:lnTo>
                  <a:lnTo>
                    <a:pt x="649" y="1325"/>
                  </a:lnTo>
                  <a:lnTo>
                    <a:pt x="682" y="1325"/>
                  </a:lnTo>
                  <a:lnTo>
                    <a:pt x="682" y="1325"/>
                  </a:lnTo>
                  <a:lnTo>
                    <a:pt x="715" y="1325"/>
                  </a:lnTo>
                  <a:lnTo>
                    <a:pt x="747" y="1322"/>
                  </a:lnTo>
                  <a:lnTo>
                    <a:pt x="779" y="1319"/>
                  </a:lnTo>
                  <a:lnTo>
                    <a:pt x="810" y="1312"/>
                  </a:lnTo>
                  <a:lnTo>
                    <a:pt x="842" y="1306"/>
                  </a:lnTo>
                  <a:lnTo>
                    <a:pt x="872" y="1296"/>
                  </a:lnTo>
                  <a:lnTo>
                    <a:pt x="902" y="1287"/>
                  </a:lnTo>
                  <a:lnTo>
                    <a:pt x="932" y="1274"/>
                  </a:lnTo>
                  <a:lnTo>
                    <a:pt x="961" y="1262"/>
                  </a:lnTo>
                  <a:lnTo>
                    <a:pt x="988" y="1247"/>
                  </a:lnTo>
                  <a:lnTo>
                    <a:pt x="1015" y="1233"/>
                  </a:lnTo>
                  <a:lnTo>
                    <a:pt x="1042" y="1216"/>
                  </a:lnTo>
                  <a:lnTo>
                    <a:pt x="1065" y="1198"/>
                  </a:lnTo>
                  <a:lnTo>
                    <a:pt x="1091" y="1179"/>
                  </a:lnTo>
                  <a:lnTo>
                    <a:pt x="1115" y="1158"/>
                  </a:lnTo>
                  <a:lnTo>
                    <a:pt x="1137" y="1136"/>
                  </a:lnTo>
                  <a:lnTo>
                    <a:pt x="1157" y="1114"/>
                  </a:lnTo>
                  <a:lnTo>
                    <a:pt x="1178" y="1092"/>
                  </a:lnTo>
                  <a:lnTo>
                    <a:pt x="1197" y="1067"/>
                  </a:lnTo>
                  <a:lnTo>
                    <a:pt x="1214" y="1041"/>
                  </a:lnTo>
                  <a:lnTo>
                    <a:pt x="1232" y="1016"/>
                  </a:lnTo>
                  <a:lnTo>
                    <a:pt x="1248" y="989"/>
                  </a:lnTo>
                  <a:lnTo>
                    <a:pt x="1262" y="960"/>
                  </a:lnTo>
                  <a:lnTo>
                    <a:pt x="1275" y="932"/>
                  </a:lnTo>
                  <a:lnTo>
                    <a:pt x="1286" y="903"/>
                  </a:lnTo>
                  <a:lnTo>
                    <a:pt x="1295" y="873"/>
                  </a:lnTo>
                  <a:lnTo>
                    <a:pt x="1305" y="843"/>
                  </a:lnTo>
                  <a:lnTo>
                    <a:pt x="1311" y="811"/>
                  </a:lnTo>
                  <a:lnTo>
                    <a:pt x="1317" y="780"/>
                  </a:lnTo>
                  <a:lnTo>
                    <a:pt x="1322" y="748"/>
                  </a:lnTo>
                  <a:lnTo>
                    <a:pt x="1324" y="715"/>
                  </a:lnTo>
                  <a:lnTo>
                    <a:pt x="1325" y="681"/>
                  </a:lnTo>
                  <a:lnTo>
                    <a:pt x="1325" y="681"/>
                  </a:lnTo>
                  <a:lnTo>
                    <a:pt x="1324" y="650"/>
                  </a:lnTo>
                  <a:lnTo>
                    <a:pt x="1322" y="616"/>
                  </a:lnTo>
                  <a:lnTo>
                    <a:pt x="1317" y="585"/>
                  </a:lnTo>
                  <a:lnTo>
                    <a:pt x="1311" y="553"/>
                  </a:lnTo>
                  <a:lnTo>
                    <a:pt x="1305" y="521"/>
                  </a:lnTo>
                  <a:lnTo>
                    <a:pt x="1295" y="491"/>
                  </a:lnTo>
                  <a:lnTo>
                    <a:pt x="1286" y="461"/>
                  </a:lnTo>
                  <a:lnTo>
                    <a:pt x="1275" y="432"/>
                  </a:lnTo>
                  <a:lnTo>
                    <a:pt x="1262" y="404"/>
                  </a:lnTo>
                  <a:lnTo>
                    <a:pt x="1248" y="375"/>
                  </a:lnTo>
                  <a:lnTo>
                    <a:pt x="1232" y="348"/>
                  </a:lnTo>
                  <a:lnTo>
                    <a:pt x="1214" y="323"/>
                  </a:lnTo>
                  <a:lnTo>
                    <a:pt x="1197" y="298"/>
                  </a:lnTo>
                  <a:lnTo>
                    <a:pt x="1178" y="272"/>
                  </a:lnTo>
                  <a:lnTo>
                    <a:pt x="1157" y="250"/>
                  </a:lnTo>
                  <a:lnTo>
                    <a:pt x="1137" y="228"/>
                  </a:lnTo>
                  <a:lnTo>
                    <a:pt x="1115" y="206"/>
                  </a:lnTo>
                  <a:lnTo>
                    <a:pt x="1091" y="185"/>
                  </a:lnTo>
                  <a:lnTo>
                    <a:pt x="1065" y="166"/>
                  </a:lnTo>
                  <a:lnTo>
                    <a:pt x="1042" y="149"/>
                  </a:lnTo>
                  <a:lnTo>
                    <a:pt x="1015" y="131"/>
                  </a:lnTo>
                  <a:lnTo>
                    <a:pt x="988" y="117"/>
                  </a:lnTo>
                  <a:lnTo>
                    <a:pt x="961" y="103"/>
                  </a:lnTo>
                  <a:lnTo>
                    <a:pt x="932" y="88"/>
                  </a:lnTo>
                  <a:lnTo>
                    <a:pt x="902" y="77"/>
                  </a:lnTo>
                  <a:lnTo>
                    <a:pt x="872" y="68"/>
                  </a:lnTo>
                  <a:lnTo>
                    <a:pt x="842" y="58"/>
                  </a:lnTo>
                  <a:lnTo>
                    <a:pt x="810" y="52"/>
                  </a:lnTo>
                  <a:lnTo>
                    <a:pt x="779" y="46"/>
                  </a:lnTo>
                  <a:lnTo>
                    <a:pt x="747" y="42"/>
                  </a:lnTo>
                  <a:lnTo>
                    <a:pt x="715" y="39"/>
                  </a:lnTo>
                  <a:lnTo>
                    <a:pt x="682" y="39"/>
                  </a:lnTo>
                  <a:lnTo>
                    <a:pt x="682"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7F7F7F"/>
                </a:solidFill>
                <a:latin typeface="Calibri"/>
              </a:endParaRPr>
            </a:p>
          </p:txBody>
        </p:sp>
      </p:grpSp>
    </p:spTree>
    <p:extLst>
      <p:ext uri="{BB962C8B-B14F-4D97-AF65-F5344CB8AC3E}">
        <p14:creationId xmlns:p14="http://schemas.microsoft.com/office/powerpoint/2010/main" val="1250863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Techniques for splitting stories</a:t>
            </a:r>
          </a:p>
        </p:txBody>
      </p:sp>
      <p:grpSp>
        <p:nvGrpSpPr>
          <p:cNvPr id="2" name="Group 1"/>
          <p:cNvGrpSpPr/>
          <p:nvPr/>
        </p:nvGrpSpPr>
        <p:grpSpPr>
          <a:xfrm>
            <a:off x="1352033" y="2967928"/>
            <a:ext cx="9388825" cy="2760553"/>
            <a:chOff x="1216657" y="2544341"/>
            <a:chExt cx="9388825" cy="2760553"/>
          </a:xfrm>
        </p:grpSpPr>
        <p:sp>
          <p:nvSpPr>
            <p:cNvPr id="46" name="Text Placeholder 3"/>
            <p:cNvSpPr txBox="1">
              <a:spLocks/>
            </p:cNvSpPr>
            <p:nvPr/>
          </p:nvSpPr>
          <p:spPr>
            <a:xfrm>
              <a:off x="1216657" y="2544341"/>
              <a:ext cx="4114800" cy="731520"/>
            </a:xfrm>
            <a:prstGeom prst="rect">
              <a:avLst/>
            </a:prstGeom>
            <a:ln w="31750">
              <a:solidFill>
                <a:srgbClr val="92D050"/>
              </a:solidFill>
            </a:ln>
          </p:spPr>
          <p:txBody>
            <a:bodyPr vert="horz" lIns="0" tIns="0" rIns="91440" bIns="0" rtlCol="0" anchor="ctr">
              <a:noAutofit/>
            </a:bodyPr>
            <a:lstStyle>
              <a:lvl1pPr indent="0">
                <a:lnSpc>
                  <a:spcPct val="100000"/>
                </a:lnSpc>
                <a:spcBef>
                  <a:spcPts val="1000"/>
                </a:spcBef>
                <a:buClr>
                  <a:schemeClr val="accent5"/>
                </a:buClr>
                <a:buSzPct val="75000"/>
                <a:buFont typeface="Wingdings" charset="2"/>
                <a:buNone/>
                <a:defRPr sz="2800">
                  <a:solidFill>
                    <a:srgbClr val="3F3F3F"/>
                  </a:solidFill>
                  <a:latin typeface="+mj-lt"/>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ts val="0"/>
                </a:spcBef>
              </a:pPr>
              <a:r>
                <a:rPr lang="en-US" sz="2400" dirty="0">
                  <a:solidFill>
                    <a:schemeClr val="tx2"/>
                  </a:solidFill>
                </a:rPr>
                <a:t>Workflow Steps</a:t>
              </a:r>
            </a:p>
          </p:txBody>
        </p:sp>
        <p:sp>
          <p:nvSpPr>
            <p:cNvPr id="47" name="Text Placeholder 4"/>
            <p:cNvSpPr txBox="1">
              <a:spLocks/>
            </p:cNvSpPr>
            <p:nvPr/>
          </p:nvSpPr>
          <p:spPr>
            <a:xfrm>
              <a:off x="1216657" y="4573374"/>
              <a:ext cx="4114800" cy="731520"/>
            </a:xfrm>
            <a:prstGeom prst="rect">
              <a:avLst/>
            </a:prstGeom>
            <a:ln w="31750">
              <a:solidFill>
                <a:srgbClr val="92D050"/>
              </a:solidFill>
            </a:ln>
          </p:spPr>
          <p:txBody>
            <a:bodyPr vert="horz" lIns="0" tIns="0" rIns="91440" bIns="0" rtlCol="0" anchor="ctr">
              <a:noAutofit/>
            </a:bodyPr>
            <a:lstStyle>
              <a:lvl1pPr indent="0">
                <a:lnSpc>
                  <a:spcPct val="100000"/>
                </a:lnSpc>
                <a:spcBef>
                  <a:spcPts val="1000"/>
                </a:spcBef>
                <a:buClr>
                  <a:schemeClr val="accent5"/>
                </a:buClr>
                <a:buSzPct val="75000"/>
                <a:buFont typeface="Wingdings" charset="2"/>
                <a:buNone/>
                <a:defRPr sz="2800">
                  <a:solidFill>
                    <a:srgbClr val="3F3F3F"/>
                  </a:solidFill>
                  <a:latin typeface="+mj-lt"/>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ts val="0"/>
                </a:spcBef>
              </a:pPr>
              <a:r>
                <a:rPr lang="en-US" sz="2400" dirty="0">
                  <a:solidFill>
                    <a:schemeClr val="tx2"/>
                  </a:solidFill>
                </a:rPr>
                <a:t>Variations in Data</a:t>
              </a:r>
            </a:p>
          </p:txBody>
        </p:sp>
        <p:sp>
          <p:nvSpPr>
            <p:cNvPr id="48" name="Text Placeholder 5"/>
            <p:cNvSpPr txBox="1">
              <a:spLocks/>
            </p:cNvSpPr>
            <p:nvPr/>
          </p:nvSpPr>
          <p:spPr>
            <a:xfrm>
              <a:off x="6490682" y="2544341"/>
              <a:ext cx="4114800" cy="731520"/>
            </a:xfrm>
            <a:prstGeom prst="rect">
              <a:avLst/>
            </a:prstGeom>
            <a:ln w="31750">
              <a:solidFill>
                <a:srgbClr val="92D050"/>
              </a:solidFill>
            </a:ln>
          </p:spPr>
          <p:txBody>
            <a:bodyPr vert="horz" lIns="0" tIns="0" rIns="91440" bIns="0" rtlCol="0" anchor="ctr">
              <a:noAutofit/>
            </a:bodyPr>
            <a:lstStyle>
              <a:lvl1pPr indent="0">
                <a:lnSpc>
                  <a:spcPct val="100000"/>
                </a:lnSpc>
                <a:spcBef>
                  <a:spcPts val="1000"/>
                </a:spcBef>
                <a:buClr>
                  <a:schemeClr val="accent5"/>
                </a:buClr>
                <a:buSzPct val="75000"/>
                <a:buFont typeface="Wingdings" charset="2"/>
                <a:buNone/>
                <a:defRPr sz="2800">
                  <a:solidFill>
                    <a:srgbClr val="3F3F3F"/>
                  </a:solidFill>
                  <a:latin typeface="+mj-lt"/>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ts val="0"/>
                </a:spcBef>
              </a:pPr>
              <a:r>
                <a:rPr lang="en-US" sz="2400" dirty="0">
                  <a:solidFill>
                    <a:schemeClr val="tx2"/>
                  </a:solidFill>
                </a:rPr>
                <a:t>System Qualities</a:t>
              </a:r>
            </a:p>
          </p:txBody>
        </p:sp>
        <p:sp>
          <p:nvSpPr>
            <p:cNvPr id="49" name="Text Placeholder 6"/>
            <p:cNvSpPr txBox="1">
              <a:spLocks/>
            </p:cNvSpPr>
            <p:nvPr/>
          </p:nvSpPr>
          <p:spPr>
            <a:xfrm>
              <a:off x="6490682" y="4573374"/>
              <a:ext cx="4114800" cy="731520"/>
            </a:xfrm>
            <a:prstGeom prst="rect">
              <a:avLst/>
            </a:prstGeom>
            <a:ln w="31750">
              <a:solidFill>
                <a:srgbClr val="92D050"/>
              </a:solidFill>
            </a:ln>
          </p:spPr>
          <p:txBody>
            <a:bodyPr vert="horz" lIns="0" tIns="0" rIns="91440" bIns="0" rtlCol="0" anchor="ctr">
              <a:noAutofit/>
            </a:bodyPr>
            <a:lstStyle>
              <a:lvl1pPr indent="0">
                <a:lnSpc>
                  <a:spcPct val="100000"/>
                </a:lnSpc>
                <a:spcBef>
                  <a:spcPts val="1000"/>
                </a:spcBef>
                <a:buClr>
                  <a:schemeClr val="accent5"/>
                </a:buClr>
                <a:buSzPct val="75000"/>
                <a:buFont typeface="Wingdings" charset="2"/>
                <a:buNone/>
                <a:defRPr sz="2800">
                  <a:solidFill>
                    <a:srgbClr val="3F3F3F"/>
                  </a:solidFill>
                  <a:latin typeface="+mj-lt"/>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ts val="0"/>
                </a:spcBef>
              </a:pPr>
              <a:r>
                <a:rPr lang="en-US" sz="2400" dirty="0">
                  <a:solidFill>
                    <a:schemeClr val="tx2"/>
                  </a:solidFill>
                </a:rPr>
                <a:t>Use Case</a:t>
              </a:r>
            </a:p>
          </p:txBody>
        </p:sp>
        <p:sp>
          <p:nvSpPr>
            <p:cNvPr id="50" name="Text Placeholder 7"/>
            <p:cNvSpPr txBox="1">
              <a:spLocks/>
            </p:cNvSpPr>
            <p:nvPr/>
          </p:nvSpPr>
          <p:spPr>
            <a:xfrm>
              <a:off x="1216657" y="3558857"/>
              <a:ext cx="4114800" cy="731520"/>
            </a:xfrm>
            <a:prstGeom prst="rect">
              <a:avLst/>
            </a:prstGeom>
            <a:ln w="31750">
              <a:solidFill>
                <a:srgbClr val="92D050"/>
              </a:solidFill>
            </a:ln>
          </p:spPr>
          <p:txBody>
            <a:bodyPr vert="horz" lIns="0" tIns="0" rIns="91440" bIns="0" rtlCol="0" anchor="ctr">
              <a:noAutofit/>
            </a:bodyPr>
            <a:lstStyle>
              <a:lvl1pPr indent="0">
                <a:lnSpc>
                  <a:spcPct val="100000"/>
                </a:lnSpc>
                <a:spcBef>
                  <a:spcPts val="1000"/>
                </a:spcBef>
                <a:buClr>
                  <a:schemeClr val="accent5"/>
                </a:buClr>
                <a:buSzPct val="75000"/>
                <a:buFont typeface="Wingdings" charset="2"/>
                <a:buNone/>
                <a:defRPr sz="2800">
                  <a:solidFill>
                    <a:srgbClr val="3F3F3F"/>
                  </a:solidFill>
                  <a:latin typeface="+mj-lt"/>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ts val="200"/>
                </a:spcBef>
              </a:pPr>
              <a:r>
                <a:rPr lang="en-US" sz="2400" dirty="0">
                  <a:solidFill>
                    <a:schemeClr val="tx2"/>
                  </a:solidFill>
                </a:rPr>
                <a:t>Business Rule Variations</a:t>
              </a:r>
            </a:p>
          </p:txBody>
        </p:sp>
        <p:sp>
          <p:nvSpPr>
            <p:cNvPr id="51" name="Text Placeholder 8"/>
            <p:cNvSpPr txBox="1">
              <a:spLocks/>
            </p:cNvSpPr>
            <p:nvPr/>
          </p:nvSpPr>
          <p:spPr>
            <a:xfrm>
              <a:off x="6490682" y="3558858"/>
              <a:ext cx="4114800" cy="731520"/>
            </a:xfrm>
            <a:prstGeom prst="rect">
              <a:avLst/>
            </a:prstGeom>
            <a:ln w="31750">
              <a:solidFill>
                <a:srgbClr val="92D050"/>
              </a:solidFill>
            </a:ln>
          </p:spPr>
          <p:txBody>
            <a:bodyPr vert="horz" lIns="0" tIns="0" rIns="91440" bIns="0" rtlCol="0" anchor="ctr">
              <a:noAutofit/>
            </a:bodyPr>
            <a:lstStyle>
              <a:lvl1pPr indent="0">
                <a:lnSpc>
                  <a:spcPct val="100000"/>
                </a:lnSpc>
                <a:spcBef>
                  <a:spcPts val="1000"/>
                </a:spcBef>
                <a:buClr>
                  <a:schemeClr val="accent5"/>
                </a:buClr>
                <a:buSzPct val="75000"/>
                <a:buFont typeface="Wingdings" charset="2"/>
                <a:buNone/>
                <a:defRPr sz="2800">
                  <a:solidFill>
                    <a:srgbClr val="3F3F3F"/>
                  </a:solidFill>
                  <a:latin typeface="+mj-lt"/>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ts val="0"/>
                </a:spcBef>
              </a:pPr>
              <a:r>
                <a:rPr lang="en-US" sz="2400" dirty="0">
                  <a:solidFill>
                    <a:schemeClr val="tx2"/>
                  </a:solidFill>
                </a:rPr>
                <a:t>Operations</a:t>
              </a:r>
            </a:p>
          </p:txBody>
        </p:sp>
      </p:grpSp>
      <p:sp>
        <p:nvSpPr>
          <p:cNvPr id="10" name="Text Placeholder 64"/>
          <p:cNvSpPr txBox="1">
            <a:spLocks/>
          </p:cNvSpPr>
          <p:nvPr/>
        </p:nvSpPr>
        <p:spPr>
          <a:xfrm>
            <a:off x="914912" y="1557165"/>
            <a:ext cx="10667488" cy="6477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lumMod val="50000"/>
                  </a:schemeClr>
                </a:solidFill>
              </a:rPr>
              <a:t>Most user stories require decomposition as business processes are explored and new scenarios arise. Use these techniques to keep user stories estimable while maintaining functional integrity and aligning with the </a:t>
            </a:r>
            <a:r>
              <a:rPr lang="en-US" sz="1800" b="1" dirty="0">
                <a:solidFill>
                  <a:schemeClr val="bg1">
                    <a:lumMod val="50000"/>
                  </a:schemeClr>
                </a:solidFill>
              </a:rPr>
              <a:t>INVEST</a:t>
            </a:r>
            <a:r>
              <a:rPr lang="en-US" sz="1800" dirty="0">
                <a:solidFill>
                  <a:schemeClr val="bg1">
                    <a:lumMod val="50000"/>
                  </a:schemeClr>
                </a:solidFill>
              </a:rPr>
              <a:t> principle for writing high-quality user stories. </a:t>
            </a:r>
          </a:p>
        </p:txBody>
      </p:sp>
    </p:spTree>
    <p:extLst>
      <p:ext uri="{BB962C8B-B14F-4D97-AF65-F5344CB8AC3E}">
        <p14:creationId xmlns:p14="http://schemas.microsoft.com/office/powerpoint/2010/main" val="404857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Ready (DoR)</a:t>
            </a:r>
          </a:p>
        </p:txBody>
      </p:sp>
      <p:grpSp>
        <p:nvGrpSpPr>
          <p:cNvPr id="24" name="Group 23"/>
          <p:cNvGrpSpPr/>
          <p:nvPr/>
        </p:nvGrpSpPr>
        <p:grpSpPr>
          <a:xfrm>
            <a:off x="1763049" y="2005714"/>
            <a:ext cx="9561201" cy="4272658"/>
            <a:chOff x="1763050" y="2005714"/>
            <a:chExt cx="7439520" cy="4272658"/>
          </a:xfrm>
        </p:grpSpPr>
        <p:sp>
          <p:nvSpPr>
            <p:cNvPr id="3" name="Rectangle 2"/>
            <p:cNvSpPr/>
            <p:nvPr/>
          </p:nvSpPr>
          <p:spPr>
            <a:xfrm>
              <a:off x="1773070" y="3322500"/>
              <a:ext cx="2400300" cy="1197864"/>
            </a:xfrm>
            <a:prstGeom prst="rect">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b="1" dirty="0"/>
                <a:t>User story sized by the sprint team</a:t>
              </a:r>
            </a:p>
            <a:p>
              <a:endParaRPr lang="en-US" sz="1200" b="1" dirty="0"/>
            </a:p>
            <a:p>
              <a:pPr marL="171450" indent="-171450">
                <a:buFont typeface="Arial" panose="020B0604020202020204" pitchFamily="34" charset="0"/>
                <a:buChar char="•"/>
              </a:pPr>
              <a:r>
                <a:rPr lang="en-US" sz="1200" dirty="0"/>
                <a:t>Story can be estimated in 15 minutes</a:t>
              </a:r>
            </a:p>
            <a:p>
              <a:pPr marL="171450" indent="-171450">
                <a:buFont typeface="Arial" panose="020B0604020202020204" pitchFamily="34" charset="0"/>
                <a:buChar char="•"/>
              </a:pPr>
              <a:r>
                <a:rPr lang="en-US" sz="1200" dirty="0"/>
                <a:t>No story is larger than ½ sprint capacity</a:t>
              </a:r>
            </a:p>
          </p:txBody>
        </p:sp>
        <p:sp>
          <p:nvSpPr>
            <p:cNvPr id="4" name="Rectangle 3"/>
            <p:cNvSpPr/>
            <p:nvPr/>
          </p:nvSpPr>
          <p:spPr>
            <a:xfrm>
              <a:off x="1773070" y="2005714"/>
              <a:ext cx="2400300" cy="1197864"/>
            </a:xfrm>
            <a:prstGeom prst="rect">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b="1" dirty="0"/>
                <a:t>User story defined</a:t>
              </a:r>
            </a:p>
            <a:p>
              <a:endParaRPr lang="en-US" sz="1200" b="1" dirty="0"/>
            </a:p>
            <a:p>
              <a:pPr marL="171450" indent="-171450">
                <a:buFont typeface="Arial" panose="020B0604020202020204" pitchFamily="34" charset="0"/>
                <a:buChar char="•"/>
              </a:pPr>
              <a:r>
                <a:rPr lang="en-US" sz="1200" i="1" dirty="0"/>
                <a:t>As a &lt;&lt;some class of user&gt;&gt; I want &lt;&lt;some enhancement or feature&gt;&gt; so that I derive &lt;&lt;some form of value&gt;&gt;</a:t>
              </a:r>
            </a:p>
          </p:txBody>
        </p:sp>
        <p:sp>
          <p:nvSpPr>
            <p:cNvPr id="5" name="Rectangle 4"/>
            <p:cNvSpPr/>
            <p:nvPr/>
          </p:nvSpPr>
          <p:spPr>
            <a:xfrm>
              <a:off x="4287670" y="3322500"/>
              <a:ext cx="2400300" cy="1197864"/>
            </a:xfrm>
            <a:prstGeom prst="rect">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b="1" dirty="0"/>
                <a:t>Supplemental documentation prepared</a:t>
              </a:r>
            </a:p>
            <a:p>
              <a:endParaRPr lang="en-US" sz="1200" b="1" dirty="0"/>
            </a:p>
            <a:p>
              <a:pPr marL="171450" indent="-171450">
                <a:buFont typeface="Arial" panose="020B0604020202020204" pitchFamily="34" charset="0"/>
                <a:buChar char="•"/>
              </a:pPr>
              <a:r>
                <a:rPr lang="en-US" sz="1200" dirty="0"/>
                <a:t>Sample test data</a:t>
              </a:r>
            </a:p>
            <a:p>
              <a:pPr marL="171450" indent="-171450">
                <a:buFont typeface="Arial" panose="020B0604020202020204" pitchFamily="34" charset="0"/>
                <a:buChar char="•"/>
              </a:pPr>
              <a:r>
                <a:rPr lang="en-US" sz="1200" dirty="0"/>
                <a:t>Wireframes</a:t>
              </a:r>
            </a:p>
            <a:p>
              <a:pPr marL="171450" indent="-171450">
                <a:buFont typeface="Arial" panose="020B0604020202020204" pitchFamily="34" charset="0"/>
                <a:buChar char="•"/>
              </a:pPr>
              <a:r>
                <a:rPr lang="en-US" sz="1200" dirty="0"/>
                <a:t>Process flows</a:t>
              </a:r>
            </a:p>
          </p:txBody>
        </p:sp>
        <p:sp>
          <p:nvSpPr>
            <p:cNvPr id="6" name="Rectangle 5"/>
            <p:cNvSpPr/>
            <p:nvPr/>
          </p:nvSpPr>
          <p:spPr>
            <a:xfrm>
              <a:off x="6802270" y="3322500"/>
              <a:ext cx="2400300" cy="1197864"/>
            </a:xfrm>
            <a:prstGeom prst="rect">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b="1" dirty="0"/>
                <a:t>User story dependencies identified</a:t>
              </a:r>
            </a:p>
            <a:p>
              <a:endParaRPr lang="en-US" sz="1200" b="1" dirty="0"/>
            </a:p>
            <a:p>
              <a:pPr marL="171450" indent="-171450">
                <a:buFont typeface="Arial" panose="020B0604020202020204" pitchFamily="34" charset="0"/>
                <a:buChar char="•"/>
              </a:pPr>
              <a:r>
                <a:rPr lang="en-US" sz="1200" dirty="0"/>
                <a:t>No external dependencies exist which block the user story</a:t>
              </a:r>
            </a:p>
          </p:txBody>
        </p:sp>
        <p:sp>
          <p:nvSpPr>
            <p:cNvPr id="7" name="Rectangle 6"/>
            <p:cNvSpPr/>
            <p:nvPr/>
          </p:nvSpPr>
          <p:spPr>
            <a:xfrm>
              <a:off x="6316495" y="4659884"/>
              <a:ext cx="1389888" cy="16184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Sprint contains all prioritized defects and user stories</a:t>
              </a:r>
            </a:p>
          </p:txBody>
        </p:sp>
        <p:sp>
          <p:nvSpPr>
            <p:cNvPr id="8" name="Rectangle 7"/>
            <p:cNvSpPr/>
            <p:nvPr/>
          </p:nvSpPr>
          <p:spPr>
            <a:xfrm>
              <a:off x="3282535" y="4659884"/>
              <a:ext cx="1389888" cy="16184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All user stories are estimated</a:t>
              </a:r>
            </a:p>
          </p:txBody>
        </p:sp>
        <p:sp>
          <p:nvSpPr>
            <p:cNvPr id="9" name="Rectangle 8"/>
            <p:cNvSpPr/>
            <p:nvPr/>
          </p:nvSpPr>
          <p:spPr>
            <a:xfrm>
              <a:off x="4802020" y="4659884"/>
              <a:ext cx="1389888" cy="16184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All tasks for user stories cannot be greater than 1 working day</a:t>
              </a:r>
            </a:p>
          </p:txBody>
        </p:sp>
        <p:sp>
          <p:nvSpPr>
            <p:cNvPr id="10" name="Rectangle 9"/>
            <p:cNvSpPr/>
            <p:nvPr/>
          </p:nvSpPr>
          <p:spPr>
            <a:xfrm>
              <a:off x="7812682" y="4656596"/>
              <a:ext cx="1389888" cy="16184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Sprint capacity is confirmed</a:t>
              </a:r>
            </a:p>
          </p:txBody>
        </p:sp>
        <p:sp>
          <p:nvSpPr>
            <p:cNvPr id="11" name="Rectangle 10"/>
            <p:cNvSpPr/>
            <p:nvPr/>
          </p:nvSpPr>
          <p:spPr>
            <a:xfrm>
              <a:off x="1763050" y="4659884"/>
              <a:ext cx="1389888" cy="16184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All user stories meet the DoR</a:t>
              </a:r>
            </a:p>
          </p:txBody>
        </p:sp>
        <p:sp>
          <p:nvSpPr>
            <p:cNvPr id="12" name="Rectangle 11"/>
            <p:cNvSpPr/>
            <p:nvPr/>
          </p:nvSpPr>
          <p:spPr>
            <a:xfrm>
              <a:off x="4287670" y="2005714"/>
              <a:ext cx="2400300" cy="1197864"/>
            </a:xfrm>
            <a:prstGeom prst="rect">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b="1" dirty="0"/>
                <a:t>Acceptance criteria defined</a:t>
              </a:r>
            </a:p>
            <a:p>
              <a:endParaRPr lang="en-US" sz="1200" b="1" dirty="0"/>
            </a:p>
            <a:p>
              <a:pPr marL="171450" indent="-171450">
                <a:buFont typeface="Arial" panose="020B0604020202020204" pitchFamily="34" charset="0"/>
                <a:buChar char="•"/>
              </a:pPr>
              <a:r>
                <a:rPr lang="en-US" sz="1200" dirty="0"/>
                <a:t>Given &lt;&lt;scenario&gt;&gt;, when I &lt;&lt;action&gt;&gt;, the &lt;&lt;result&gt;&gt;</a:t>
              </a:r>
            </a:p>
          </p:txBody>
        </p:sp>
        <p:sp>
          <p:nvSpPr>
            <p:cNvPr id="13" name="Rectangle 12"/>
            <p:cNvSpPr/>
            <p:nvPr/>
          </p:nvSpPr>
          <p:spPr>
            <a:xfrm>
              <a:off x="6802270" y="2005714"/>
              <a:ext cx="2400300" cy="1197864"/>
            </a:xfrm>
            <a:prstGeom prst="rect">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b="1" dirty="0"/>
                <a:t>User story has business value and is relevant to the business goal of the sprint</a:t>
              </a:r>
            </a:p>
          </p:txBody>
        </p:sp>
      </p:grpSp>
      <p:sp>
        <p:nvSpPr>
          <p:cNvPr id="14" name="Rectangle 13"/>
          <p:cNvSpPr/>
          <p:nvPr/>
        </p:nvSpPr>
        <p:spPr>
          <a:xfrm>
            <a:off x="515770" y="2005714"/>
            <a:ext cx="1143000" cy="2514651"/>
          </a:xfrm>
          <a:prstGeom prst="rect">
            <a:avLst/>
          </a:prstGeom>
          <a:solidFill>
            <a:schemeClr val="tx2"/>
          </a:solidFill>
          <a:ln w="9525" algn="ctr">
            <a:noFill/>
            <a:miter lim="800000"/>
            <a:headEnd/>
            <a:tailEnd/>
          </a:ln>
        </p:spPr>
        <p:txBody>
          <a:bodyPr lIns="0" rIns="0" anchor="ctr"/>
          <a:lstStyle/>
          <a:p>
            <a:pPr algn="ctr">
              <a:lnSpc>
                <a:spcPct val="98000"/>
              </a:lnSpc>
            </a:pPr>
            <a:r>
              <a:rPr lang="en-US" sz="1600" b="1" kern="0" dirty="0">
                <a:solidFill>
                  <a:schemeClr val="bg1"/>
                </a:solidFill>
                <a:latin typeface="Calibri" panose="020F0502020204030204" pitchFamily="34" charset="0"/>
                <a:cs typeface="Calibri" panose="020F0502020204030204" pitchFamily="34" charset="0"/>
              </a:rPr>
              <a:t>User Story </a:t>
            </a:r>
          </a:p>
          <a:p>
            <a:pPr algn="ctr">
              <a:lnSpc>
                <a:spcPct val="98000"/>
              </a:lnSpc>
            </a:pPr>
            <a:r>
              <a:rPr lang="en-US" sz="1600" b="1" kern="0" dirty="0">
                <a:solidFill>
                  <a:schemeClr val="bg1"/>
                </a:solidFill>
                <a:latin typeface="Calibri" panose="020F0502020204030204" pitchFamily="34" charset="0"/>
                <a:cs typeface="Calibri" panose="020F0502020204030204" pitchFamily="34" charset="0"/>
              </a:rPr>
              <a:t>is ready</a:t>
            </a:r>
          </a:p>
          <a:p>
            <a:pPr algn="ctr">
              <a:lnSpc>
                <a:spcPct val="98000"/>
              </a:lnSpc>
            </a:pPr>
            <a:r>
              <a:rPr lang="en-US" sz="1600" b="1" kern="0" dirty="0">
                <a:solidFill>
                  <a:schemeClr val="bg1"/>
                </a:solidFill>
                <a:latin typeface="Calibri" panose="020F0502020204030204" pitchFamily="34" charset="0"/>
                <a:cs typeface="Calibri" panose="020F0502020204030204" pitchFamily="34" charset="0"/>
              </a:rPr>
              <a:t> </a:t>
            </a:r>
            <a:r>
              <a:rPr lang="en-US" sz="1400" kern="0" dirty="0">
                <a:solidFill>
                  <a:schemeClr val="bg1"/>
                </a:solidFill>
                <a:latin typeface="Calibri" panose="020F0502020204030204" pitchFamily="34" charset="0"/>
                <a:cs typeface="Calibri" panose="020F0502020204030204" pitchFamily="34" charset="0"/>
              </a:rPr>
              <a:t>to be pulled into a Sprint.</a:t>
            </a:r>
          </a:p>
        </p:txBody>
      </p:sp>
      <p:sp>
        <p:nvSpPr>
          <p:cNvPr id="15" name="Rectangle 14"/>
          <p:cNvSpPr/>
          <p:nvPr/>
        </p:nvSpPr>
        <p:spPr>
          <a:xfrm>
            <a:off x="510493" y="4659884"/>
            <a:ext cx="1143000" cy="1615200"/>
          </a:xfrm>
          <a:prstGeom prst="rect">
            <a:avLst/>
          </a:prstGeom>
          <a:solidFill>
            <a:schemeClr val="tx2"/>
          </a:solidFill>
          <a:ln w="9525" algn="ctr">
            <a:noFill/>
            <a:miter lim="800000"/>
            <a:headEnd/>
            <a:tailEnd/>
          </a:ln>
        </p:spPr>
        <p:txBody>
          <a:bodyPr lIns="0" rIns="0" anchor="ctr"/>
          <a:lstStyle/>
          <a:p>
            <a:pPr algn="ctr">
              <a:lnSpc>
                <a:spcPct val="98000"/>
              </a:lnSpc>
            </a:pPr>
            <a:r>
              <a:rPr lang="en-US" sz="1400" kern="0" dirty="0">
                <a:solidFill>
                  <a:schemeClr val="bg1"/>
                </a:solidFill>
                <a:latin typeface="Calibri" panose="020F0502020204030204" pitchFamily="34" charset="0"/>
                <a:cs typeface="Calibri" panose="020F0502020204030204" pitchFamily="34" charset="0"/>
              </a:rPr>
              <a:t>Stories have been validated and the </a:t>
            </a:r>
            <a:r>
              <a:rPr lang="en-US" sz="1600" b="1" kern="0" dirty="0">
                <a:solidFill>
                  <a:schemeClr val="bg1"/>
                </a:solidFill>
                <a:latin typeface="Calibri" panose="020F0502020204030204" pitchFamily="34" charset="0"/>
                <a:cs typeface="Calibri" panose="020F0502020204030204" pitchFamily="34" charset="0"/>
              </a:rPr>
              <a:t>Sprint is ready</a:t>
            </a:r>
            <a:r>
              <a:rPr lang="en-US" sz="1600" kern="0" dirty="0">
                <a:solidFill>
                  <a:schemeClr val="bg1"/>
                </a:solidFill>
                <a:latin typeface="Calibri" panose="020F0502020204030204" pitchFamily="34" charset="0"/>
                <a:cs typeface="Calibri" panose="020F0502020204030204" pitchFamily="34" charset="0"/>
              </a:rPr>
              <a:t>.</a:t>
            </a:r>
          </a:p>
        </p:txBody>
      </p:sp>
      <p:sp>
        <p:nvSpPr>
          <p:cNvPr id="23" name="Text Placeholder 64"/>
          <p:cNvSpPr txBox="1">
            <a:spLocks/>
          </p:cNvSpPr>
          <p:nvPr/>
        </p:nvSpPr>
        <p:spPr>
          <a:xfrm>
            <a:off x="511175" y="1279083"/>
            <a:ext cx="11071225" cy="6477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lumMod val="50000"/>
                  </a:schemeClr>
                </a:solidFill>
              </a:rPr>
              <a:t>The DoR is defined by the scrum team during the Discovery phase and is reviewed at the start of every sprint during sprint planning to ensure stories are fully refined and ready for development. </a:t>
            </a:r>
          </a:p>
        </p:txBody>
      </p:sp>
    </p:spTree>
    <p:extLst>
      <p:ext uri="{BB962C8B-B14F-4D97-AF65-F5344CB8AC3E}">
        <p14:creationId xmlns:p14="http://schemas.microsoft.com/office/powerpoint/2010/main" val="117839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New York Life User Story Writing Case Study </a:t>
            </a:r>
            <a:br>
              <a:rPr lang="en-US" sz="4000" dirty="0"/>
            </a:br>
            <a:br>
              <a:rPr lang="en-US" sz="4000" dirty="0"/>
            </a:br>
            <a:r>
              <a:rPr lang="en-US" sz="2000" dirty="0"/>
              <a:t>Case in Point Feature: Authentication &amp; Verification</a:t>
            </a:r>
            <a:endParaRPr lang="en-US" sz="4000" dirty="0"/>
          </a:p>
        </p:txBody>
      </p:sp>
    </p:spTree>
    <p:extLst>
      <p:ext uri="{BB962C8B-B14F-4D97-AF65-F5344CB8AC3E}">
        <p14:creationId xmlns:p14="http://schemas.microsoft.com/office/powerpoint/2010/main" val="3012513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D C&amp;M Template Aug 2018 16x9">
  <a:themeElements>
    <a:clrScheme name="DD Rebrand Dec 2016">
      <a:dk1>
        <a:srgbClr val="000000"/>
      </a:dk1>
      <a:lt1>
        <a:srgbClr val="FFFFFF"/>
      </a:lt1>
      <a:dk2>
        <a:srgbClr val="000000"/>
      </a:dk2>
      <a:lt2>
        <a:srgbClr val="F7F5F3"/>
      </a:lt2>
      <a:accent1>
        <a:srgbClr val="86F200"/>
      </a:accent1>
      <a:accent2>
        <a:srgbClr val="34F0FF"/>
      </a:accent2>
      <a:accent3>
        <a:srgbClr val="FDD300"/>
      </a:accent3>
      <a:accent4>
        <a:srgbClr val="3EFAC5"/>
      </a:accent4>
      <a:accent5>
        <a:srgbClr val="787878"/>
      </a:accent5>
      <a:accent6>
        <a:srgbClr val="5A5A5A"/>
      </a:accent6>
      <a:hlink>
        <a:srgbClr val="3C3C3C"/>
      </a:hlink>
      <a:folHlink>
        <a:srgbClr val="1E1E1E"/>
      </a:folHlink>
    </a:clrScheme>
    <a:fontScheme name="DD Presentation Template Aug 2017">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D-PresentationTemplate_16x9.potx" id="{B4543C5C-A3F5-40EC-92E6-E0B5EFCAD0CA}" vid="{540D5DE9-AACF-4F06-9757-1B7754C15D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Author_selected xmlns="http://schemas.microsoft.com/sharepoint/v3">
      <UserInfo>
        <DisplayName>Stephan, Anthony (US - Parsippany)</DisplayName>
        <AccountId>11740</AccountId>
        <AccountType/>
      </UserInfo>
    </Author_selected>
    <Local_x0020_Internal_x0020_ServiceTaxHTField0 xmlns="7AF0C9C1-571A-469E-93FE-640E88AEF1EC">
      <Terms xmlns="http://schemas.microsoft.com/office/infopath/2007/PartnerControls"/>
    </Local_x0020_Internal_x0020_ServiceTaxHTField0>
    <Abstract xmlns="513ae4d5-443f-4bc1-9f25-8f68dc5aa0c0">Customer and marketing portfolio brief with the list of leaders and their business offerings.</Abstract>
    <DescriptionHTML xmlns="http://schemas.microsoft.com/sharepoint/v3" xsi:nil="true"/>
    <Global_x0020_Internal_x0020_ServiceTaxHTField0 xmlns="7AF0C9C1-571A-469E-93FE-640E88AEF1EC">
      <Terms xmlns="http://schemas.microsoft.com/office/infopath/2007/PartnerControls"/>
    </Global_x0020_Internal_x0020_ServiceTaxHTField0>
    <KA_x0020_Resource xmlns="513ae4d5-443f-4bc1-9f25-8f68dc5aa0c0" xsi:nil="true"/>
    <ContentDate xmlns="513ae4d5-443f-4bc1-9f25-8f68dc5aa0c0">2018-09-12T23:00:00+00:00</ContentDate>
    <Local_x0020_Content_x0020_TypeTaxHTField0 xmlns="8DD08C88-CC4C-4D35-9129-A70DAA36BE5E">
      <Terms xmlns="http://schemas.microsoft.com/office/infopath/2007/PartnerControls">
        <TermInfo xmlns="http://schemas.microsoft.com/office/infopath/2007/PartnerControls">
          <TermName xmlns="http://schemas.microsoft.com/office/infopath/2007/PartnerControls">United States:Practice Management:Practice Descriptions, Plans and Initiatives:Client Service Area Overviews</TermName>
          <TermId xmlns="http://schemas.microsoft.com/office/infopath/2007/PartnerControls">7bbd214d-5547-4695-86e6-8f705a849e43</TermId>
        </TermInfo>
      </Terms>
    </Local_x0020_Content_x0020_TypeTaxHTField0>
    <Client xmlns="http://schemas.microsoft.com/sharepoint/v3" xsi:nil="true"/>
    <i67d27b5dd1e4ed29b03622e76ee750b xmlns="a3273937-55e7-450c-ac1f-0f7de532f690">
      <Terms xmlns="http://schemas.microsoft.com/office/infopath/2007/PartnerControls"/>
    </i67d27b5dd1e4ed29b03622e76ee750b>
    <Primary_x0020_Global_x0020_IndustTaxHTField0 xmlns="83DDB362-4C05-4E52-A8D9-EF2F47978B8D">
      <Terms xmlns="http://schemas.microsoft.com/office/infopath/2007/PartnerControls"/>
    </Primary_x0020_Global_x0020_IndustTaxHTField0>
    <ClientID xmlns="a3273937-55e7-450c-ac1f-0f7de532f690" xsi:nil="true"/>
    <IPCO_x0020_DesignationTaxHTField0 xmlns="0DBE4740-AD0E-4EAB-9055-8EB1C48284D9">
      <Terms xmlns="http://schemas.microsoft.com/office/infopath/2007/PartnerControls">
        <TermInfo xmlns="http://schemas.microsoft.com/office/infopath/2007/PartnerControls">
          <TermName xmlns="http://schemas.microsoft.com/office/infopath/2007/PartnerControls">Internal Use Only unless granted permission by content owner (IPCO Alternative Use Restriction)</TermName>
          <TermId xmlns="http://schemas.microsoft.com/office/infopath/2007/PartnerControls">f38bdcd6-352a-4923-92e5-9a710e71be95</TermId>
        </TermInfo>
      </Terms>
    </IPCO_x0020_DesignationTaxHTField0>
    <BusinessTitle xmlns="513ae4d5-443f-4bc1-9f25-8f68dc5aa0c0">The US Consulting Customer and Marketing Offering Portfolio Overview</BusinessTitle>
    <Primary_x0020_Local_x0020_IndustTaxHTField0 xmlns="83DDB362-4C05-4E52-A8D9-EF2F47978B8D">
      <Terms xmlns="http://schemas.microsoft.com/office/infopath/2007/PartnerControls"/>
    </Primary_x0020_Local_x0020_IndustTaxHTField0>
    <Author_entered xmlns="http://schemas.microsoft.com/sharepoint/v3" xsi:nil="true"/>
    <Contributor xmlns="http://schemas.microsoft.com/sharepoint/v3">
      <UserInfo>
        <DisplayName>Cason, Suzanne (US - Cleveland)</DisplayName>
        <AccountId>290084</AccountId>
        <AccountType/>
      </UserInfo>
    </Contributor>
    <Global_x0020_Content_x0020_TypeTaxHTField0 xmlns="8DD08C88-CC4C-4D35-9129-A70DAA36BE5E">
      <Terms xmlns="http://schemas.microsoft.com/office/infopath/2007/PartnerControls">
        <TermInfo xmlns="http://schemas.microsoft.com/office/infopath/2007/PartnerControls">
          <TermName xmlns="http://schemas.microsoft.com/office/infopath/2007/PartnerControls">Practice Management:Practice Descriptions, Plans and Initiatives:Client Service Area Overviews</TermName>
          <TermId xmlns="http://schemas.microsoft.com/office/infopath/2007/PartnerControls">0b71161b-c21f-4c56-97ba-34ecc8aba2fe</TermId>
        </TermInfo>
      </Terms>
    </Global_x0020_Content_x0020_TypeTaxHTField0>
    <Primary_x0020_Global_x0020_ClientTaxHTField0 xmlns="7D1768DD-F29E-4DC2-9191-F2636B9FA92C">
      <Terms xmlns="http://schemas.microsoft.com/office/infopath/2007/PartnerControls">
        <TermInfo xmlns="http://schemas.microsoft.com/office/infopath/2007/PartnerControls">
          <TermName xmlns="http://schemas.microsoft.com/office/infopath/2007/PartnerControls">Consulting:Strategy and Operations:Strategy (SO):Customer Strategy</TermName>
          <TermId xmlns="http://schemas.microsoft.com/office/infopath/2007/PartnerControls">879580dd-0658-434f-930f-625eb569242f</TermId>
        </TermInfo>
      </Terms>
    </Primary_x0020_Global_x0020_ClientTaxHTField0>
    <Applicable_x0020_GeographyTaxHTField0 xmlns="5A51C775-C49C-428B-8C1E-2F89178D00F4">
      <Terms xmlns="http://schemas.microsoft.com/office/infopath/2007/PartnerControls">
        <TermInfo xmlns="http://schemas.microsoft.com/office/infopath/2007/PartnerControls">
          <TermName xmlns="http://schemas.microsoft.com/office/infopath/2007/PartnerControls">Global</TermName>
          <TermId xmlns="http://schemas.microsoft.com/office/infopath/2007/PartnerControls">f12aef73-b423-4016-a43f-15722d3a0a5e</TermId>
        </TermInfo>
      </Terms>
    </Applicable_x0020_GeographyTaxHTField0>
    <Designated_x0020_QA xmlns="513ae4d5-443f-4bc1-9f25-8f68dc5aa0c0" xsi:nil="true"/>
    <KAM_x0020_LanguageTaxHTField0 xmlns="39C40E9B-856B-46A7-8793-65A6FC1828D8">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b169a262-1aaa-4ccb-9acf-78a36c1d9bab</TermId>
        </TermInfo>
      </Terms>
    </KAM_x0020_LanguageTaxHTField0>
    <Secondary_x0020_Local_x0020_InduTaxHTField0 xmlns="546D9DE3-080E-4EC6-B7DD-508C11F603C7">
      <Terms xmlns="http://schemas.microsoft.com/office/infopath/2007/PartnerControls"/>
    </Secondary_x0020_Local_x0020_InduTaxHTField0>
    <TaxCatchAll xmlns="a3273937-55e7-450c-ac1f-0f7de532f690">
      <Value>1540</Value>
      <Value>2982</Value>
      <Value>355</Value>
      <Value>15226</Value>
      <Value>14557</Value>
      <Value>14519</Value>
      <Value>15221</Value>
      <Value>531</Value>
      <Value>16</Value>
      <Value>15476</Value>
      <Value>14511</Value>
      <Value>375</Value>
      <Value>10806</Value>
    </TaxCatchAll>
    <ClientLukup xmlns="a3273937-55e7-450c-ac1f-0f7de532f690" xsi:nil="true"/>
    <Geography_x0020_of_x0020_OriginTaxHTField0 xmlns="994E32D3-2E21-4611-87E1-D68FC0813440">
      <Terms xmlns="http://schemas.microsoft.com/office/infopath/2007/PartnerControls">
        <TermInfo xmlns="http://schemas.microsoft.com/office/infopath/2007/PartnerControls">
          <TermName xmlns="http://schemas.microsoft.com/office/infopath/2007/PartnerControls">Americas (Region):United States (MF):United States</TermName>
          <TermId xmlns="http://schemas.microsoft.com/office/infopath/2007/PartnerControls">8cb0099f-1dbf-4b3c-9b7f-d98051a79fa3</TermId>
        </TermInfo>
      </Terms>
    </Geography_x0020_of_x0020_OriginTaxHTField0>
    <Secondary_x0020_Global_x0020_ClieTaxHTField0 xmlns="3A0186DE-B11E-4A29-9C82-428D45BCA71F">
      <Terms xmlns="http://schemas.microsoft.com/office/infopath/2007/PartnerControls">
        <TermInfo xmlns="http://schemas.microsoft.com/office/infopath/2007/PartnerControls">
          <TermName xmlns="http://schemas.microsoft.com/office/infopath/2007/PartnerControls">Consulting:Technology:Technology Strategy and Architecture:Technology Strategy</TermName>
          <TermId xmlns="http://schemas.microsoft.com/office/infopath/2007/PartnerControls">c5d1b7ba-c27e-4ee6-86cd-a4a48fabcda8</TermId>
        </TermInfo>
        <TermInfo xmlns="http://schemas.microsoft.com/office/infopath/2007/PartnerControls">
          <TermName xmlns="http://schemas.microsoft.com/office/infopath/2007/PartnerControls">Consulting:Human Capital</TermName>
          <TermId xmlns="http://schemas.microsoft.com/office/infopath/2007/PartnerControls">9fef912d-ff7f-4c5b-9fbe-27ded1d92de4</TermId>
        </TermInfo>
      </Terms>
    </Secondary_x0020_Global_x0020_ClieTaxHTField0>
    <Primary_x0020_Local_x0020_ClientTaxHTField0 xmlns="7D1768DD-F29E-4DC2-9191-F2636B9FA92C">
      <Terms xmlns="http://schemas.microsoft.com/office/infopath/2007/PartnerControls">
        <TermInfo xmlns="http://schemas.microsoft.com/office/infopath/2007/PartnerControls">
          <TermName xmlns="http://schemas.microsoft.com/office/infopath/2007/PartnerControls">United States:Consulting:Strategy and Operations:Strategy (SO):Customer Strategy</TermName>
          <TermId xmlns="http://schemas.microsoft.com/office/infopath/2007/PartnerControls">7da1e845-4e9f-4336-93f2-6f5e83e145f4</TermId>
        </TermInfo>
      </Terms>
    </Primary_x0020_Local_x0020_ClientTaxHTField0>
    <Secondary_x0020_Global_x0020_InduTaxHTField0 xmlns="546D9DE3-080E-4EC6-B7DD-508C11F603C7">
      <Terms xmlns="http://schemas.microsoft.com/office/infopath/2007/PartnerControls"/>
    </Secondary_x0020_Global_x0020_InduTaxHTField0>
    <Secondary_x0020_Local_x0020_ClieTaxHTField0 xmlns="3A0186DE-B11E-4A29-9C82-428D45BCA71F">
      <Terms xmlns="http://schemas.microsoft.com/office/infopath/2007/PartnerControls">
        <TermInfo xmlns="http://schemas.microsoft.com/office/infopath/2007/PartnerControls">
          <TermName xmlns="http://schemas.microsoft.com/office/infopath/2007/PartnerControls">United States:Consulting:Technology:Technology Strategy and Architecture:Technology Strategy</TermName>
          <TermId xmlns="http://schemas.microsoft.com/office/infopath/2007/PartnerControls">ced2abf0-a71b-4b85-8311-8cc7ef2b59da</TermId>
        </TermInfo>
        <TermInfo xmlns="http://schemas.microsoft.com/office/infopath/2007/PartnerControls">
          <TermName xmlns="http://schemas.microsoft.com/office/infopath/2007/PartnerControls">United States:Consulting:Human Capital</TermName>
          <TermId xmlns="http://schemas.microsoft.com/office/infopath/2007/PartnerControls">7a27cdcd-14da-4189-8b7a-ea678133b6d8</TermId>
        </TermInfo>
      </Terms>
    </Secondary_x0020_Local_x0020_ClieTaxHTField0>
  </documentManagement>
</p:properties>
</file>

<file path=customXml/item4.xml><?xml version="1.0" encoding="utf-8"?>
<ct:contentTypeSchema xmlns:ct="http://schemas.microsoft.com/office/2006/metadata/contentType" xmlns:ma="http://schemas.microsoft.com/office/2006/metadata/properties/metaAttributes" ct:_="" ma:_="" ma:contentTypeName="New Document" ma:contentTypeID="0x0101002880177DFDC248C38C745E1D664A5FC5009468A19E74275348838589BEFD6A9573" ma:contentTypeVersion="464" ma:contentTypeDescription="Create a new Document" ma:contentTypeScope="" ma:versionID="f3b1f334a242575071891dd793a58d12">
  <xsd:schema xmlns:xsd="http://www.w3.org/2001/XMLSchema" xmlns:xs="http://www.w3.org/2001/XMLSchema" xmlns:p="http://schemas.microsoft.com/office/2006/metadata/properties" xmlns:ns1="http://schemas.microsoft.com/sharepoint/v3" xmlns:ns2="513ae4d5-443f-4bc1-9f25-8f68dc5aa0c0" xmlns:ns3="7AF0C9C1-571A-469E-93FE-640E88AEF1EC" xmlns:ns4="a3273937-55e7-450c-ac1f-0f7de532f690" xmlns:ns5="994E32D3-2E21-4611-87E1-D68FC0813440" xmlns:ns6="8DD08C88-CC4C-4D35-9129-A70DAA36BE5E" xmlns:ns7="83DDB362-4C05-4E52-A8D9-EF2F47978B8D" xmlns:ns8="7D1768DD-F29E-4DC2-9191-F2636B9FA92C" xmlns:ns9="0DBE4740-AD0E-4EAB-9055-8EB1C48284D9" xmlns:ns10="39C40E9B-856B-46A7-8793-65A6FC1828D8" xmlns:ns11="3A0186DE-B11E-4A29-9C82-428D45BCA71F" xmlns:ns12="546D9DE3-080E-4EC6-B7DD-508C11F603C7" xmlns:ns13="5A51C775-C49C-428B-8C1E-2F89178D00F4" targetNamespace="http://schemas.microsoft.com/office/2006/metadata/properties" ma:root="true" ma:fieldsID="94eedb12c0792e95eeb3747211d42cb0" ns1:_="" ns2:_="" ns3:_="" ns4:_="" ns5:_="" ns6:_="" ns7:_="" ns8:_="" ns9:_="" ns10:_="" ns11:_="" ns12:_="" ns13:_="">
    <xsd:import namespace="http://schemas.microsoft.com/sharepoint/v3"/>
    <xsd:import namespace="513ae4d5-443f-4bc1-9f25-8f68dc5aa0c0"/>
    <xsd:import namespace="7AF0C9C1-571A-469E-93FE-640E88AEF1EC"/>
    <xsd:import namespace="a3273937-55e7-450c-ac1f-0f7de532f690"/>
    <xsd:import namespace="994E32D3-2E21-4611-87E1-D68FC0813440"/>
    <xsd:import namespace="8DD08C88-CC4C-4D35-9129-A70DAA36BE5E"/>
    <xsd:import namespace="83DDB362-4C05-4E52-A8D9-EF2F47978B8D"/>
    <xsd:import namespace="7D1768DD-F29E-4DC2-9191-F2636B9FA92C"/>
    <xsd:import namespace="0DBE4740-AD0E-4EAB-9055-8EB1C48284D9"/>
    <xsd:import namespace="39C40E9B-856B-46A7-8793-65A6FC1828D8"/>
    <xsd:import namespace="3A0186DE-B11E-4A29-9C82-428D45BCA71F"/>
    <xsd:import namespace="546D9DE3-080E-4EC6-B7DD-508C11F603C7"/>
    <xsd:import namespace="5A51C775-C49C-428B-8C1E-2F89178D00F4"/>
    <xsd:element name="properties">
      <xsd:complexType>
        <xsd:sequence>
          <xsd:element name="documentManagement">
            <xsd:complexType>
              <xsd:all>
                <xsd:element ref="ns1:DescriptionHTML" minOccurs="0"/>
                <xsd:element ref="ns1:Author_selected" minOccurs="0"/>
                <xsd:element ref="ns3:Global_x0020_Internal_x0020_ServiceTaxHTField0" minOccurs="0"/>
                <xsd:element ref="ns4:TaxCatchAll" minOccurs="0"/>
                <xsd:element ref="ns4:TaxCatchAllLabel" minOccurs="0"/>
                <xsd:element ref="ns5:Geography_x0020_of_x0020_OriginTaxHTField0" minOccurs="0"/>
                <xsd:element ref="ns6:Local_x0020_Content_x0020_TypeTaxHTField0" minOccurs="0"/>
                <xsd:element ref="ns1:Client" minOccurs="0"/>
                <xsd:element ref="ns3:Local_x0020_Internal_x0020_ServiceTaxHTField0" minOccurs="0"/>
                <xsd:element ref="ns6:Global_x0020_Content_x0020_TypeTaxHTField0" minOccurs="0"/>
                <xsd:element ref="ns2:Abstract" minOccurs="0"/>
                <xsd:element ref="ns7:Primary_x0020_Global_x0020_IndustTaxHTField0" minOccurs="0"/>
                <xsd:element ref="ns8:Primary_x0020_Global_x0020_ClientTaxHTField0" minOccurs="0"/>
                <xsd:element ref="ns4:ClientLukup" minOccurs="0"/>
                <xsd:element ref="ns4:ClientID" minOccurs="0"/>
                <xsd:element ref="ns9:IPCO_x0020_DesignationTaxHTField0" minOccurs="0"/>
                <xsd:element ref="ns2:BusinessTitle"/>
                <xsd:element ref="ns10:KAM_x0020_LanguageTaxHTField0" minOccurs="0"/>
                <xsd:element ref="ns7:Primary_x0020_Local_x0020_IndustTaxHTField0" minOccurs="0"/>
                <xsd:element ref="ns1:Author_entered" minOccurs="0"/>
                <xsd:element ref="ns4:i67d27b5dd1e4ed29b03622e76ee750b" minOccurs="0"/>
                <xsd:element ref="ns11:Secondary_x0020_Global_x0020_ClieTaxHTField0" minOccurs="0"/>
                <xsd:element ref="ns12:Secondary_x0020_Local_x0020_InduTaxHTField0" minOccurs="0"/>
                <xsd:element ref="ns13:Applicable_x0020_GeographyTaxHTField0" minOccurs="0"/>
                <xsd:element ref="ns1:Contributor"/>
                <xsd:element ref="ns8:Primary_x0020_Local_x0020_ClientTaxHTField0" minOccurs="0"/>
                <xsd:element ref="ns12:Secondary_x0020_Global_x0020_InduTaxHTField0" minOccurs="0"/>
                <xsd:element ref="ns11:Secondary_x0020_Local_x0020_ClieTaxHTField0" minOccurs="0"/>
                <xsd:element ref="ns2:ContentDate"/>
                <xsd:element ref="ns2:KA_x0020_Resource" minOccurs="0"/>
                <xsd:element ref="ns2:Designated_x0020_Q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DescriptionHTML" ma:index="8" nillable="true" ma:displayName="KAM Description" ma:internalName="DescriptionHTML" ma:readOnly="false">
      <xsd:simpleType>
        <xsd:restriction base="dms:Unknown"/>
      </xsd:simpleType>
    </xsd:element>
    <xsd:element name="Author_selected" ma:index="10" nillable="true" ma:displayName="KAM Author" ma:list="UserInfo" ma:SharePointGroup="0" ma:internalName="Author_selected"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 ma:index="19" nillable="true" ma:displayName="Client (text)" ma:internalName="Client" ma:readOnly="false">
      <xsd:simpleType>
        <xsd:restriction base="dms:Text">
          <xsd:maxLength value="255"/>
        </xsd:restriction>
      </xsd:simpleType>
    </xsd:element>
    <xsd:element name="Author_entered" ma:index="38" nillable="true" ma:displayName="KAM Author (text)" ma:internalName="Author_entered" ma:readOnly="false">
      <xsd:simpleType>
        <xsd:restriction base="dms:Text">
          <xsd:maxLength value="255"/>
        </xsd:restriction>
      </xsd:simpleType>
    </xsd:element>
    <xsd:element name="Contributor" ma:index="47" ma:displayName="KAM Contributor" ma:list="UserInfo" ma:SharePointGroup="0" ma:internalName="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13ae4d5-443f-4bc1-9f25-8f68dc5aa0c0" elementFormDefault="qualified">
    <xsd:import namespace="http://schemas.microsoft.com/office/2006/documentManagement/types"/>
    <xsd:import namespace="http://schemas.microsoft.com/office/infopath/2007/PartnerControls"/>
    <xsd:element name="Abstract" ma:index="24" nillable="true" ma:displayName="Abstract" ma:internalName="Abstract">
      <xsd:simpleType>
        <xsd:restriction base="dms:Note">
          <xsd:maxLength value="150"/>
        </xsd:restriction>
      </xsd:simpleType>
    </xsd:element>
    <xsd:element name="BusinessTitle" ma:index="33" ma:displayName="Business Title" ma:indexed="true" ma:internalName="BusinessTitle" ma:readOnly="false">
      <xsd:simpleType>
        <xsd:restriction base="dms:Text"/>
      </xsd:simpleType>
    </xsd:element>
    <xsd:element name="ContentDate" ma:index="54" ma:displayName="Content Date" ma:format="DateOnly" ma:indexed="true" ma:internalName="ContentDate" ma:readOnly="false">
      <xsd:simpleType>
        <xsd:restriction base="dms:DateTime"/>
      </xsd:simpleType>
    </xsd:element>
    <xsd:element name="KA_x0020_Resource" ma:index="69" nillable="true" ma:displayName="KA Resource" ma:description="Identifies the details of the KA Resource alligned" ma:internalName="KA_x0020_Resource">
      <xsd:simpleType>
        <xsd:restriction base="dms:Text">
          <xsd:maxLength value="255"/>
        </xsd:restriction>
      </xsd:simpleType>
    </xsd:element>
    <xsd:element name="Designated_x0020_QA" ma:index="70" nillable="true" ma:displayName="Designated QA" ma:internalName="Designated_x0020_QA">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AF0C9C1-571A-469E-93FE-640E88AEF1EC" elementFormDefault="qualified">
    <xsd:import namespace="http://schemas.microsoft.com/office/2006/documentManagement/types"/>
    <xsd:import namespace="http://schemas.microsoft.com/office/infopath/2007/PartnerControls"/>
    <xsd:element name="Global_x0020_Internal_x0020_ServiceTaxHTField0" ma:index="11" nillable="true" ma:taxonomy="true" ma:internalName="Global_x0020_Internal_x0020_ServiceTaxHTField" ma:taxonomyFieldName="Global_x0020_Internal_x0020_Service" ma:displayName="Global Internal Service" ma:readOnly="false" ma:default="" ma:fieldId="{78949fba-bdc1-4268-a377-2819f8f8cc22}" ma:taxonomyMulti="true" ma:sspId="155bb128-613e-4099-96fa-4403fd0cc87b" ma:termSetId="2d964c90-0fcb-4b60-9702-531635f17251" ma:anchorId="00000000-0000-0000-0000-000000000000" ma:open="false" ma:isKeyword="false">
      <xsd:complexType>
        <xsd:sequence>
          <xsd:element ref="pc:Terms" minOccurs="0" maxOccurs="1"/>
        </xsd:sequence>
      </xsd:complexType>
    </xsd:element>
    <xsd:element name="Local_x0020_Internal_x0020_ServiceTaxHTField0" ma:index="20" nillable="true" ma:taxonomy="true" ma:internalName="Local_x0020_Internal_x0020_ServiceTaxHTField" ma:taxonomyFieldName="Local_x0020_Internal_x0020_Service" ma:displayName="Local Internal Service" ma:readOnly="false" ma:default="" ma:fieldId="{3c6b9500-9e92-4dc8-ac80-766b07b1a639}" ma:taxonomyMulti="true" ma:sspId="155bb128-613e-4099-96fa-4403fd0cc87b" ma:termSetId="a6913820-b621-4796-b77e-fe7afb08f41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3273937-55e7-450c-ac1f-0f7de532f690" elementFormDefault="qualified">
    <xsd:import namespace="http://schemas.microsoft.com/office/2006/documentManagement/types"/>
    <xsd:import namespace="http://schemas.microsoft.com/office/infopath/2007/PartnerControls"/>
    <xsd:element name="TaxCatchAll" ma:index="12" nillable="true" ma:displayName="Taxonomy Catch All Column" ma:description="" ma:hidden="true" ma:list="{35e094c5-d8f1-4f15-bff1-bc665dc24d7d}" ma:internalName="TaxCatchAll" ma:showField="CatchAllData" ma:web="a3273937-55e7-450c-ac1f-0f7de532f690">
      <xsd:complexType>
        <xsd:complexContent>
          <xsd:extension base="dms:MultiChoiceLookup">
            <xsd:sequence>
              <xsd:element name="Value" type="dms:Lookup" maxOccurs="unbounded" minOccurs="0" nillable="true"/>
            </xsd:sequence>
          </xsd:extension>
        </xsd:complexContent>
      </xsd:complexType>
    </xsd:element>
    <xsd:element name="TaxCatchAllLabel" ma:index="13" nillable="true" ma:displayName="Taxonomy Catch All Column1" ma:hidden="true" ma:list="{35e094c5-d8f1-4f15-bff1-bc665dc24d7d}" ma:internalName="TaxCatchAllLabel" ma:readOnly="true" ma:showField="CatchAllDataLabel" ma:web="a3273937-55e7-450c-ac1f-0f7de532f690">
      <xsd:complexType>
        <xsd:complexContent>
          <xsd:extension base="dms:MultiChoiceLookup">
            <xsd:sequence>
              <xsd:element name="Value" type="dms:Lookup" maxOccurs="unbounded" minOccurs="0" nillable="true"/>
            </xsd:sequence>
          </xsd:extension>
        </xsd:complexContent>
      </xsd:complexType>
    </xsd:element>
    <xsd:element name="ClientLukup" ma:index="29" nillable="true" ma:displayName="Client" ma:internalName="ClientLukup" ma:readOnly="false">
      <xsd:simpleType>
        <xsd:restriction base="dms:Text"/>
      </xsd:simpleType>
    </xsd:element>
    <xsd:element name="ClientID" ma:index="30" nillable="true" ma:displayName="ClientID" ma:internalName="ClientID" ma:readOnly="false">
      <xsd:simpleType>
        <xsd:restriction base="dms:Text"/>
      </xsd:simpleType>
    </xsd:element>
    <xsd:element name="i67d27b5dd1e4ed29b03622e76ee750b" ma:index="39" nillable="true" ma:taxonomy="true" ma:internalName="i67d27b5dd1e4ed29b03622e76ee750b" ma:taxonomyFieldName="Badge" ma:displayName="Badge" ma:fieldId="{267d27b5-dd1e-4ed2-9b03-622e76ee750b}" ma:taxonomyMulti="true" ma:sspId="6fbc8ed7-f359-45a5-bf77-267ed0eb5b96" ma:termSetId="7a48158d-64ca-4430-ad6d-4a8049ec2f5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94E32D3-2E21-4611-87E1-D68FC0813440" elementFormDefault="qualified">
    <xsd:import namespace="http://schemas.microsoft.com/office/2006/documentManagement/types"/>
    <xsd:import namespace="http://schemas.microsoft.com/office/infopath/2007/PartnerControls"/>
    <xsd:element name="Geography_x0020_of_x0020_OriginTaxHTField0" ma:index="15" ma:taxonomy="true" ma:internalName="Geography_x0020_of_x0020_OriginT" ma:taxonomyFieldName="Geography_x0020_of_x0020_Origin" ma:displayName="Geography of Origin" ma:indexed="true" ma:readOnly="false" ma:default="" ma:fieldId="{7a66e3fe-fcb6-4ce2-854d-45e09459c5a7}" ma:sspId="155bb128-613e-4099-96fa-4403fd0cc87b" ma:termSetId="e4340256-abf0-49e3-8918-ff7cf781b3e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DD08C88-CC4C-4D35-9129-A70DAA36BE5E" elementFormDefault="qualified">
    <xsd:import namespace="http://schemas.microsoft.com/office/2006/documentManagement/types"/>
    <xsd:import namespace="http://schemas.microsoft.com/office/infopath/2007/PartnerControls"/>
    <xsd:element name="Local_x0020_Content_x0020_TypeTaxHTField0" ma:index="17" ma:taxonomy="true" ma:internalName="Local_x0020_Content_x0020_TypeTa" ma:taxonomyFieldName="Local_x0020_Content_x0020_Type" ma:displayName="Local Content Type" ma:indexed="true" ma:readOnly="false" ma:default="" ma:fieldId="{2366867c-77cd-4933-afd3-42beb1b807cf}" ma:sspId="155bb128-613e-4099-96fa-4403fd0cc87b" ma:termSetId="71325c3c-855f-4016-ae90-48a98c58e6a3" ma:anchorId="00000000-0000-0000-0000-000000000000" ma:open="false" ma:isKeyword="false">
      <xsd:complexType>
        <xsd:sequence>
          <xsd:element ref="pc:Terms" minOccurs="0" maxOccurs="1"/>
        </xsd:sequence>
      </xsd:complexType>
    </xsd:element>
    <xsd:element name="Global_x0020_Content_x0020_TypeTaxHTField0" ma:index="22" ma:taxonomy="true" ma:internalName="Global_x0020_Content_x0020_TypeTa" ma:taxonomyFieldName="Global_x0020_Content_x0020_Type" ma:displayName="Global Content Type" ma:indexed="true" ma:readOnly="false" ma:default="" ma:fieldId="{fcc52b76-f36e-4614-8493-5412b2f37375}" ma:sspId="155bb128-613e-4099-96fa-4403fd0cc87b" ma:termSetId="c1d74e5f-813e-428a-9d1d-e00dfcad313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3DDB362-4C05-4E52-A8D9-EF2F47978B8D" elementFormDefault="qualified">
    <xsd:import namespace="http://schemas.microsoft.com/office/2006/documentManagement/types"/>
    <xsd:import namespace="http://schemas.microsoft.com/office/infopath/2007/PartnerControls"/>
    <xsd:element name="Primary_x0020_Global_x0020_IndustTaxHTField0" ma:index="25" nillable="true" ma:taxonomy="true" ma:internalName="Primary_x0020_Global_x0020_Indust0" ma:taxonomyFieldName="Primary_x0020_Global_x0020_Indust" ma:displayName="Primary Global Industry" ma:indexed="true" ma:readOnly="false" ma:default="" ma:fieldId="{9829ff8e-6819-48cd-ae85-b2213487d9e6}" ma:sspId="155bb128-613e-4099-96fa-4403fd0cc87b" ma:termSetId="30ef725a-a352-4b6b-b897-20d376f351a7" ma:anchorId="00000000-0000-0000-0000-000000000000" ma:open="false" ma:isKeyword="false">
      <xsd:complexType>
        <xsd:sequence>
          <xsd:element ref="pc:Terms" minOccurs="0" maxOccurs="1"/>
        </xsd:sequence>
      </xsd:complexType>
    </xsd:element>
    <xsd:element name="Primary_x0020_Local_x0020_IndustTaxHTField0" ma:index="36" nillable="true" ma:taxonomy="true" ma:internalName="Primary_x0020_Local_x0020_Indust0" ma:taxonomyFieldName="Primary_x0020_Local_x0020_Indust" ma:displayName="Primary Local Industry" ma:indexed="true" ma:readOnly="false" ma:default="" ma:fieldId="{6b32ec70-79ed-4643-bd98-fe19e9037b23}" ma:sspId="155bb128-613e-4099-96fa-4403fd0cc87b" ma:termSetId="0f50edd8-f180-4274-afbc-8048378743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D1768DD-F29E-4DC2-9191-F2636B9FA92C" elementFormDefault="qualified">
    <xsd:import namespace="http://schemas.microsoft.com/office/2006/documentManagement/types"/>
    <xsd:import namespace="http://schemas.microsoft.com/office/infopath/2007/PartnerControls"/>
    <xsd:element name="Primary_x0020_Global_x0020_ClientTaxHTField0" ma:index="27" nillable="true" ma:taxonomy="true" ma:internalName="Primary_x0020_Global_x0020_Client0" ma:taxonomyFieldName="Primary_x0020_Global_x0020_Client" ma:displayName="Primary Global Client Service" ma:indexed="true" ma:readOnly="false" ma:default="" ma:fieldId="{6fa21800-7e1f-46b0-9b6b-749847137ef7}" ma:sspId="155bb128-613e-4099-96fa-4403fd0cc87b" ma:termSetId="44905aca-31e9-4e2c-a2a6-9ecd7fd47edd" ma:anchorId="00000000-0000-0000-0000-000000000000" ma:open="false" ma:isKeyword="false">
      <xsd:complexType>
        <xsd:sequence>
          <xsd:element ref="pc:Terms" minOccurs="0" maxOccurs="1"/>
        </xsd:sequence>
      </xsd:complexType>
    </xsd:element>
    <xsd:element name="Primary_x0020_Local_x0020_ClientTaxHTField0" ma:index="48" nillable="true" ma:taxonomy="true" ma:internalName="Primary_x0020_Local_x0020_Client0" ma:taxonomyFieldName="Primary_x0020_Local_x0020_Client" ma:displayName="Primary Local Client Service" ma:indexed="true" ma:readOnly="false" ma:default="" ma:fieldId="{d67f870b-bb8f-4192-92b2-8d437da53387}" ma:sspId="155bb128-613e-4099-96fa-4403fd0cc87b" ma:termSetId="587f4f2d-e2a8-4747-91a8-ad30e346384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DBE4740-AD0E-4EAB-9055-8EB1C48284D9" elementFormDefault="qualified">
    <xsd:import namespace="http://schemas.microsoft.com/office/2006/documentManagement/types"/>
    <xsd:import namespace="http://schemas.microsoft.com/office/infopath/2007/PartnerControls"/>
    <xsd:element name="IPCO_x0020_DesignationTaxHTField0" ma:index="31" nillable="true" ma:taxonomy="true" ma:internalName="IPCO_x0020_DesignationTaxHTField" ma:taxonomyFieldName="IPCO_x0020_Designation" ma:displayName="IPCO Designation" ma:readOnly="false" ma:default="377;#May be edited and used internally or externally for any purpose (Category D)|f8400f62-65c9-4658-9900-b0ea185e4722" ma:fieldId="{310648f3-cc93-44e0-b643-60c4ef2fcc62}" ma:sspId="155bb128-613e-4099-96fa-4403fd0cc87b" ma:termSetId="4cc4a969-8de7-4bb8-953e-ed88518a96ac"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9C40E9B-856B-46A7-8793-65A6FC1828D8" elementFormDefault="qualified">
    <xsd:import namespace="http://schemas.microsoft.com/office/2006/documentManagement/types"/>
    <xsd:import namespace="http://schemas.microsoft.com/office/infopath/2007/PartnerControls"/>
    <xsd:element name="KAM_x0020_LanguageTaxHTField0" ma:index="34" ma:taxonomy="true" ma:internalName="KAM_x0020_LanguageTaxHTField0" ma:taxonomyFieldName="KAM_x0020_Language" ma:displayName="KAM Language" ma:readOnly="false" ma:default="1;#English (EN) (1787)|b169a262-1aaa-4ccb-9acf-78a36c1d9bab" ma:fieldId="{03648da4-bfa7-4bd1-96dc-f553c5e5b276}" ma:taxonomyMulti="true" ma:sspId="155bb128-613e-4099-96fa-4403fd0cc87b" ma:termSetId="af9198f1-74aa-4e26-b87e-e1ce7d7e6bd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A0186DE-B11E-4A29-9C82-428D45BCA71F" elementFormDefault="qualified">
    <xsd:import namespace="http://schemas.microsoft.com/office/2006/documentManagement/types"/>
    <xsd:import namespace="http://schemas.microsoft.com/office/infopath/2007/PartnerControls"/>
    <xsd:element name="Secondary_x0020_Global_x0020_ClieTaxHTField0" ma:index="41" nillable="true" ma:taxonomy="true" ma:internalName="Secondary_x0020_Global_x0020_Clie0" ma:taxonomyFieldName="Secondary_x0020_Global_x0020_Clie" ma:displayName="Secondary Global Client Service" ma:readOnly="false" ma:default="" ma:fieldId="{936248a3-a03a-4130-81ab-4d29e233dc55}" ma:taxonomyMulti="true" ma:sspId="155bb128-613e-4099-96fa-4403fd0cc87b" ma:termSetId="44905aca-31e9-4e2c-a2a6-9ecd7fd47edd" ma:anchorId="00000000-0000-0000-0000-000000000000" ma:open="false" ma:isKeyword="false">
      <xsd:complexType>
        <xsd:sequence>
          <xsd:element ref="pc:Terms" minOccurs="0" maxOccurs="1"/>
        </xsd:sequence>
      </xsd:complexType>
    </xsd:element>
    <xsd:element name="Secondary_x0020_Local_x0020_ClieTaxHTField0" ma:index="52" nillable="true" ma:taxonomy="true" ma:internalName="Secondary_x0020_Local_x0020_Clie0" ma:taxonomyFieldName="Secondary_x0020_Local_x0020_Clie" ma:displayName="Secondary Local Client Service" ma:readOnly="false" ma:default="" ma:fieldId="{28eebca6-6196-4823-bbf3-f044ece0fe5d}" ma:taxonomyMulti="true" ma:sspId="155bb128-613e-4099-96fa-4403fd0cc87b" ma:termSetId="587f4f2d-e2a8-4747-91a8-ad30e346384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DE3-080E-4EC6-B7DD-508C11F603C7" elementFormDefault="qualified">
    <xsd:import namespace="http://schemas.microsoft.com/office/2006/documentManagement/types"/>
    <xsd:import namespace="http://schemas.microsoft.com/office/infopath/2007/PartnerControls"/>
    <xsd:element name="Secondary_x0020_Local_x0020_InduTaxHTField0" ma:index="43" nillable="true" ma:taxonomy="true" ma:internalName="Secondary_x0020_Local_x0020_Indu0" ma:taxonomyFieldName="Secondary_x0020_Local_x0020_Indu" ma:displayName="Secondary Local Industry" ma:readOnly="false" ma:default="" ma:fieldId="{9d641368-8359-4fe4-aecd-cff6926473b4}" ma:taxonomyMulti="true" ma:sspId="155bb128-613e-4099-96fa-4403fd0cc87b" ma:termSetId="0f50edd8-f180-4274-afbc-8048378743e9" ma:anchorId="00000000-0000-0000-0000-000000000000" ma:open="false" ma:isKeyword="false">
      <xsd:complexType>
        <xsd:sequence>
          <xsd:element ref="pc:Terms" minOccurs="0" maxOccurs="1"/>
        </xsd:sequence>
      </xsd:complexType>
    </xsd:element>
    <xsd:element name="Secondary_x0020_Global_x0020_InduTaxHTField0" ma:index="50" nillable="true" ma:taxonomy="true" ma:internalName="Secondary_x0020_Global_x0020_Indu0" ma:taxonomyFieldName="Secondary_x0020_Global_x0020_Indu" ma:displayName="Secondary Global Industry" ma:readOnly="false" ma:default="" ma:fieldId="{a5fbaf9d-c649-4b58-88fb-19e85bd08591}" ma:taxonomyMulti="true" ma:sspId="155bb128-613e-4099-96fa-4403fd0cc87b" ma:termSetId="30ef725a-a352-4b6b-b897-20d376f351a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A51C775-C49C-428B-8C1E-2F89178D00F4" elementFormDefault="qualified">
    <xsd:import namespace="http://schemas.microsoft.com/office/2006/documentManagement/types"/>
    <xsd:import namespace="http://schemas.microsoft.com/office/infopath/2007/PartnerControls"/>
    <xsd:element name="Applicable_x0020_GeographyTaxHTField0" ma:index="45" ma:taxonomy="true" ma:internalName="Applicable_x0020_GeographyTaxHTF" ma:taxonomyFieldName="Applicable_x0020_Geography" ma:displayName="Applicable Geography" ma:readOnly="false" ma:default="" ma:fieldId="{c7b729d8-9a17-489c-8693-58538765e77f}" ma:taxonomyMulti="true" ma:sspId="155bb128-613e-4099-96fa-4403fd0cc87b" ma:termSetId="2da3d9cd-4380-47c9-85c9-ae2863040828"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51FB08-F56D-4044-B7D8-58CC44F94B0E}">
  <ds:schemaRefs>
    <ds:schemaRef ds:uri="http://schemas.microsoft.com/sharepoint/v3/contenttype/forms"/>
  </ds:schemaRefs>
</ds:datastoreItem>
</file>

<file path=customXml/itemProps2.xml><?xml version="1.0" encoding="utf-8"?>
<ds:datastoreItem xmlns:ds="http://schemas.openxmlformats.org/officeDocument/2006/customXml" ds:itemID="{B43841FA-8666-4256-93B2-0071FB836332}">
  <ds:schemaRefs>
    <ds:schemaRef ds:uri="http://schemas.microsoft.com/sharepoint/events"/>
  </ds:schemaRefs>
</ds:datastoreItem>
</file>

<file path=customXml/itemProps3.xml><?xml version="1.0" encoding="utf-8"?>
<ds:datastoreItem xmlns:ds="http://schemas.openxmlformats.org/officeDocument/2006/customXml" ds:itemID="{DC68C5AB-25A8-46E1-9E41-8D8167C3B55A}">
  <ds:schemaRefs>
    <ds:schemaRef ds:uri="994E32D3-2E21-4611-87E1-D68FC0813440"/>
    <ds:schemaRef ds:uri="http://www.w3.org/XML/1998/namespace"/>
    <ds:schemaRef ds:uri="http://purl.org/dc/dcmitype/"/>
    <ds:schemaRef ds:uri="http://schemas.microsoft.com/office/2006/documentManagement/types"/>
    <ds:schemaRef ds:uri="http://purl.org/dc/elements/1.1/"/>
    <ds:schemaRef ds:uri="5A51C775-C49C-428B-8C1E-2F89178D00F4"/>
    <ds:schemaRef ds:uri="8DD08C88-CC4C-4D35-9129-A70DAA36BE5E"/>
    <ds:schemaRef ds:uri="0DBE4740-AD0E-4EAB-9055-8EB1C48284D9"/>
    <ds:schemaRef ds:uri="http://purl.org/dc/terms/"/>
    <ds:schemaRef ds:uri="7AF0C9C1-571A-469E-93FE-640E88AEF1EC"/>
    <ds:schemaRef ds:uri="7D1768DD-F29E-4DC2-9191-F2636B9FA92C"/>
    <ds:schemaRef ds:uri="http://schemas.microsoft.com/office/2006/metadata/properties"/>
    <ds:schemaRef ds:uri="http://schemas.microsoft.com/sharepoint/v3"/>
    <ds:schemaRef ds:uri="a3273937-55e7-450c-ac1f-0f7de532f690"/>
    <ds:schemaRef ds:uri="83DDB362-4C05-4E52-A8D9-EF2F47978B8D"/>
    <ds:schemaRef ds:uri="http://schemas.microsoft.com/office/infopath/2007/PartnerControls"/>
    <ds:schemaRef ds:uri="http://schemas.openxmlformats.org/package/2006/metadata/core-properties"/>
    <ds:schemaRef ds:uri="546D9DE3-080E-4EC6-B7DD-508C11F603C7"/>
    <ds:schemaRef ds:uri="3A0186DE-B11E-4A29-9C82-428D45BCA71F"/>
    <ds:schemaRef ds:uri="39C40E9B-856B-46A7-8793-65A6FC1828D8"/>
    <ds:schemaRef ds:uri="513ae4d5-443f-4bc1-9f25-8f68dc5aa0c0"/>
  </ds:schemaRefs>
</ds:datastoreItem>
</file>

<file path=customXml/itemProps4.xml><?xml version="1.0" encoding="utf-8"?>
<ds:datastoreItem xmlns:ds="http://schemas.openxmlformats.org/officeDocument/2006/customXml" ds:itemID="{19F460F3-5108-4BA6-B4C6-6DB17FFCEA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13ae4d5-443f-4bc1-9f25-8f68dc5aa0c0"/>
    <ds:schemaRef ds:uri="7AF0C9C1-571A-469E-93FE-640E88AEF1EC"/>
    <ds:schemaRef ds:uri="a3273937-55e7-450c-ac1f-0f7de532f690"/>
    <ds:schemaRef ds:uri="994E32D3-2E21-4611-87E1-D68FC0813440"/>
    <ds:schemaRef ds:uri="8DD08C88-CC4C-4D35-9129-A70DAA36BE5E"/>
    <ds:schemaRef ds:uri="83DDB362-4C05-4E52-A8D9-EF2F47978B8D"/>
    <ds:schemaRef ds:uri="7D1768DD-F29E-4DC2-9191-F2636B9FA92C"/>
    <ds:schemaRef ds:uri="0DBE4740-AD0E-4EAB-9055-8EB1C48284D9"/>
    <ds:schemaRef ds:uri="39C40E9B-856B-46A7-8793-65A6FC1828D8"/>
    <ds:schemaRef ds:uri="3A0186DE-B11E-4A29-9C82-428D45BCA71F"/>
    <ds:schemaRef ds:uri="546D9DE3-080E-4EC6-B7DD-508C11F603C7"/>
    <ds:schemaRef ds:uri="5A51C775-C49C-428B-8C1E-2F89178D0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DD Jan 2018</Template>
  <TotalTime>0</TotalTime>
  <Words>3619</Words>
  <Application>Microsoft Macintosh PowerPoint</Application>
  <PresentationFormat>Widescreen</PresentationFormat>
  <Paragraphs>533</Paragraphs>
  <Slides>26</Slides>
  <Notes>12</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26</vt:i4>
      </vt:variant>
    </vt:vector>
  </HeadingPairs>
  <TitlesOfParts>
    <vt:vector size="45" baseType="lpstr">
      <vt:lpstr>Arial</vt:lpstr>
      <vt:lpstr>Arial</vt:lpstr>
      <vt:lpstr>Arial Narrow</vt:lpstr>
      <vt:lpstr>Avenir Book</vt:lpstr>
      <vt:lpstr>Bebas Neue</vt:lpstr>
      <vt:lpstr>Calibri</vt:lpstr>
      <vt:lpstr>Chronicle Display Black</vt:lpstr>
      <vt:lpstr>Frutiger Next Pro Light</vt:lpstr>
      <vt:lpstr>Gotham Bold</vt:lpstr>
      <vt:lpstr>Knockout-HTF27-JuniorBantamwt</vt:lpstr>
      <vt:lpstr>Nexa Black</vt:lpstr>
      <vt:lpstr>Open Sans</vt:lpstr>
      <vt:lpstr>Open Sans Light</vt:lpstr>
      <vt:lpstr>Segoe Print</vt:lpstr>
      <vt:lpstr>Tahoma</vt:lpstr>
      <vt:lpstr>Verdana</vt:lpstr>
      <vt:lpstr>Wingdings</vt:lpstr>
      <vt:lpstr>Wingdings 2</vt:lpstr>
      <vt:lpstr>DD C&amp;M Template Aug 2018 16x9</vt:lpstr>
      <vt:lpstr>Writing User Stories Made Real</vt:lpstr>
      <vt:lpstr>Contents</vt:lpstr>
      <vt:lpstr>Problem Statement </vt:lpstr>
      <vt:lpstr>Decomposing business requirements</vt:lpstr>
      <vt:lpstr>Types of work in the backlog</vt:lpstr>
      <vt:lpstr>Consider a backlog board for visibility</vt:lpstr>
      <vt:lpstr>Techniques for splitting stories</vt:lpstr>
      <vt:lpstr>Definition of Ready (DoR)</vt:lpstr>
      <vt:lpstr>New York Life User Story Writing Case Study   Case in Point Feature: Authentication &amp; Verification</vt:lpstr>
      <vt:lpstr>NY Life: Feature Breakdown – Process</vt:lpstr>
      <vt:lpstr>Authentication &amp; Verification Example</vt:lpstr>
      <vt:lpstr>Authentication &amp; Verification Example</vt:lpstr>
      <vt:lpstr>Authentication &amp; Verification Example</vt:lpstr>
      <vt:lpstr>Authentication &amp; Verification Example</vt:lpstr>
      <vt:lpstr>Authentication &amp; Verification Example</vt:lpstr>
      <vt:lpstr>Authentication &amp; Verification Example</vt:lpstr>
      <vt:lpstr>Authentication &amp; Verification Example</vt:lpstr>
      <vt:lpstr>Authentication &amp; Verification Example</vt:lpstr>
      <vt:lpstr>Authentication &amp; Verification Example</vt:lpstr>
      <vt:lpstr>Authentication &amp; Verification Example</vt:lpstr>
      <vt:lpstr>NY Life: Hands-On Exercise</vt:lpstr>
      <vt:lpstr>Key takeaways</vt:lpstr>
      <vt:lpstr>What’s Next </vt:lpstr>
      <vt:lpstr>Our Ask </vt:lpstr>
      <vt:lpstr>Q &amp; A</vt:lpstr>
      <vt:lpstr>Our team</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2018-09-18T13:02:46Z</dcterms:created>
  <dcterms:modified xsi:type="dcterms:W3CDTF">2018-12-07T15:04:42Z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0x0101002880177DFDC248C38C745E1D664A5FC5009468A19E74275348838589BEFD6A9573</vt:lpwstr>
  </property>
  <property fmtid="{D5CDD505-2E9C-101B-9397-08002B2CF9AE}" pid="3" name="Local Content Type">
    <vt:lpwstr>2982;#United States:Practice Management:Practice Descriptions, Plans and Initiatives:Client Service Area Overviews|7bbd214d-5547-4695-86e6-8f705a849e43</vt:lpwstr>
  </property>
  <property fmtid="{D5CDD505-2E9C-101B-9397-08002B2CF9AE}" pid="4" name="Primary Local Client">
    <vt:lpwstr>15476;#United States:Consulting:Strategy and Operations:Strategy (SO):Customer Strategy|7da1e845-4e9f-4336-93f2-6f5e83e145f4</vt:lpwstr>
  </property>
  <property fmtid="{D5CDD505-2E9C-101B-9397-08002B2CF9AE}" pid="5" name="Badge">
    <vt:lpwstr/>
  </property>
  <property fmtid="{D5CDD505-2E9C-101B-9397-08002B2CF9AE}" pid="6" name="Applicable Geography">
    <vt:lpwstr>375;#Global|f12aef73-b423-4016-a43f-15722d3a0a5e</vt:lpwstr>
  </property>
  <property fmtid="{D5CDD505-2E9C-101B-9397-08002B2CF9AE}" pid="7" name="Secondary Local Indu">
    <vt:lpwstr/>
  </property>
  <property fmtid="{D5CDD505-2E9C-101B-9397-08002B2CF9AE}" pid="8" name="Primary Local Indust">
    <vt:lpwstr/>
  </property>
  <property fmtid="{D5CDD505-2E9C-101B-9397-08002B2CF9AE}" pid="9" name="Geography of Origin">
    <vt:lpwstr>14519;#Americas (Region):United States (MF):United States|8cb0099f-1dbf-4b3c-9b7f-d98051a79fa3</vt:lpwstr>
  </property>
  <property fmtid="{D5CDD505-2E9C-101B-9397-08002B2CF9AE}" pid="10" name="KAM Language">
    <vt:lpwstr>14511;#English|b169a262-1aaa-4ccb-9acf-78a36c1d9bab</vt:lpwstr>
  </property>
  <property fmtid="{D5CDD505-2E9C-101B-9397-08002B2CF9AE}" pid="11" name="Primary Global Client">
    <vt:lpwstr>15226;#Consulting:Strategy and Operations:Strategy (SO):Customer Strategy|879580dd-0658-434f-930f-625eb569242f</vt:lpwstr>
  </property>
  <property fmtid="{D5CDD505-2E9C-101B-9397-08002B2CF9AE}" pid="12" name="Secondary Global Indu">
    <vt:lpwstr/>
  </property>
  <property fmtid="{D5CDD505-2E9C-101B-9397-08002B2CF9AE}" pid="13" name="Secondary Global Clie">
    <vt:lpwstr>15221;#Consulting:Technology:Technology Strategy and Architecture:Technology Strategy|c5d1b7ba-c27e-4ee6-86cd-a4a48fabcda8;#1540;#Consulting:Human Capital|9fef912d-ff7f-4c5b-9fbe-27ded1d92de4</vt:lpwstr>
  </property>
  <property fmtid="{D5CDD505-2E9C-101B-9397-08002B2CF9AE}" pid="14" name="Primary Global Indust">
    <vt:lpwstr/>
  </property>
  <property fmtid="{D5CDD505-2E9C-101B-9397-08002B2CF9AE}" pid="15" name="Global Content Type">
    <vt:lpwstr>355;#Practice Management:Practice Descriptions, Plans and Initiatives:Client Service Area Overviews|0b71161b-c21f-4c56-97ba-34ecc8aba2fe</vt:lpwstr>
  </property>
  <property fmtid="{D5CDD505-2E9C-101B-9397-08002B2CF9AE}" pid="16" name="Local Internal Service">
    <vt:lpwstr/>
  </property>
  <property fmtid="{D5CDD505-2E9C-101B-9397-08002B2CF9AE}" pid="17" name="Global Internal Service">
    <vt:lpwstr/>
  </property>
  <property fmtid="{D5CDD505-2E9C-101B-9397-08002B2CF9AE}" pid="18" name="Secondary Local Clie">
    <vt:lpwstr>14557;#United States:Consulting:Technology:Technology Strategy and Architecture:Technology Strategy|ced2abf0-a71b-4b85-8311-8cc7ef2b59da;#10806;#United States:Consulting:Human Capital|7a27cdcd-14da-4189-8b7a-ea678133b6d8</vt:lpwstr>
  </property>
  <property fmtid="{D5CDD505-2E9C-101B-9397-08002B2CF9AE}" pid="19" name="IPCO Designation">
    <vt:lpwstr>531;#Internal Use Only unless granted permission by content owner (IPCO Alternative Use Restriction)|f38bdcd6-352a-4923-92e5-9a710e71be95</vt:lpwstr>
  </property>
  <property fmtid="{D5CDD505-2E9C-101B-9397-08002B2CF9AE}" pid="20" name="_dlc_policyId">
    <vt:lpwstr/>
  </property>
  <property fmtid="{D5CDD505-2E9C-101B-9397-08002B2CF9AE}" pid="21" name="ItemRetentionFormula">
    <vt:lpwstr/>
  </property>
  <property fmtid="{D5CDD505-2E9C-101B-9397-08002B2CF9AE}" pid="22" name="Publishing Owning Te">
    <vt:lpwstr>16;#Consulting|7434a3af-136e-42a8-bb53-fcc906dbc283</vt:lpwstr>
  </property>
  <property fmtid="{D5CDD505-2E9C-101B-9397-08002B2CF9AE}" pid="23" name="Publishing Owning Te0">
    <vt:lpwstr>Consulting|7434a3af-136e-42a8-bb53-fcc906dbc283</vt:lpwstr>
  </property>
  <property fmtid="{D5CDD505-2E9C-101B-9397-08002B2CF9AE}" pid="24" name="_docset_NoMedatataSyncRequired">
    <vt:lpwstr>False</vt:lpwstr>
  </property>
</Properties>
</file>